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notesMasterIdLst>
    <p:notesMasterId r:id="rId14"/>
  </p:notesMasterIdLst>
  <p:handoutMasterIdLst>
    <p:handoutMasterId r:id="rId15"/>
  </p:handoutMasterIdLst>
  <p:sldIdLst>
    <p:sldId id="288" r:id="rId2"/>
    <p:sldId id="393" r:id="rId3"/>
    <p:sldId id="379" r:id="rId4"/>
    <p:sldId id="390" r:id="rId5"/>
    <p:sldId id="391" r:id="rId6"/>
    <p:sldId id="270" r:id="rId7"/>
    <p:sldId id="256" r:id="rId8"/>
    <p:sldId id="385" r:id="rId9"/>
    <p:sldId id="297" r:id="rId10"/>
    <p:sldId id="387" r:id="rId11"/>
    <p:sldId id="388" r:id="rId12"/>
    <p:sldId id="394"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22" autoAdjust="0"/>
    <p:restoredTop sz="94363" autoAdjust="0"/>
  </p:normalViewPr>
  <p:slideViewPr>
    <p:cSldViewPr>
      <p:cViewPr varScale="1">
        <p:scale>
          <a:sx n="82" d="100"/>
          <a:sy n="82" d="100"/>
        </p:scale>
        <p:origin x="1234" y="28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16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7BF1F5-8BCD-8DDE-6899-628A9BF186F1}"/>
              </a:ext>
            </a:extLst>
          </p:cNvPr>
          <p:cNvSpPr>
            <a:spLocks noGrp="1"/>
          </p:cNvSpPr>
          <p:nvPr>
            <p:ph type="hdr" sz="quarter"/>
          </p:nvPr>
        </p:nvSpPr>
        <p:spPr>
          <a:xfrm>
            <a:off x="0" y="0"/>
            <a:ext cx="3971925" cy="465138"/>
          </a:xfrm>
          <a:prstGeom prst="rect">
            <a:avLst/>
          </a:prstGeom>
        </p:spPr>
        <p:txBody>
          <a:bodyPr vert="horz" lIns="93177" tIns="46589" rIns="93177" bIns="46589" rtlCol="0"/>
          <a:lstStyle>
            <a:lvl1pPr algn="l">
              <a:defRPr sz="1200">
                <a:latin typeface="Times New Roman" pitchFamily="18" charset="0"/>
              </a:defRPr>
            </a:lvl1pPr>
          </a:lstStyle>
          <a:p>
            <a:pPr>
              <a:defRPr/>
            </a:pPr>
            <a:r>
              <a:rPr lang="en-US"/>
              <a:t>SHRM Presentation on Emotional Intelligence and Horses</a:t>
            </a:r>
          </a:p>
          <a:p>
            <a:pPr>
              <a:defRPr/>
            </a:pPr>
            <a:r>
              <a:rPr lang="en-US"/>
              <a:t>By Lissa Pohl, MA</a:t>
            </a:r>
          </a:p>
        </p:txBody>
      </p:sp>
      <p:sp>
        <p:nvSpPr>
          <p:cNvPr id="3" name="Date Placeholder 2">
            <a:extLst>
              <a:ext uri="{FF2B5EF4-FFF2-40B4-BE49-F238E27FC236}">
                <a16:creationId xmlns:a16="http://schemas.microsoft.com/office/drawing/2014/main" id="{9B427928-ABC9-A5AF-B109-B696E6E48146}"/>
              </a:ext>
            </a:extLst>
          </p:cNvPr>
          <p:cNvSpPr>
            <a:spLocks noGrp="1"/>
          </p:cNvSpPr>
          <p:nvPr>
            <p:ph type="dt" sz="quarter" idx="1"/>
          </p:nvPr>
        </p:nvSpPr>
        <p:spPr>
          <a:xfrm>
            <a:off x="6075363" y="0"/>
            <a:ext cx="933450" cy="465138"/>
          </a:xfrm>
          <a:prstGeom prst="rect">
            <a:avLst/>
          </a:prstGeom>
        </p:spPr>
        <p:txBody>
          <a:bodyPr vert="horz" lIns="93177" tIns="46589" rIns="93177" bIns="46589" rtlCol="0"/>
          <a:lstStyle>
            <a:lvl1pPr algn="r">
              <a:defRPr sz="1200">
                <a:latin typeface="Times New Roman" pitchFamily="18" charset="0"/>
              </a:defRPr>
            </a:lvl1pPr>
          </a:lstStyle>
          <a:p>
            <a:pPr>
              <a:defRPr/>
            </a:pPr>
            <a:r>
              <a:rPr lang="en-US"/>
              <a:t>8-21-15</a:t>
            </a:r>
          </a:p>
        </p:txBody>
      </p:sp>
      <p:sp>
        <p:nvSpPr>
          <p:cNvPr id="4" name="Footer Placeholder 3">
            <a:extLst>
              <a:ext uri="{FF2B5EF4-FFF2-40B4-BE49-F238E27FC236}">
                <a16:creationId xmlns:a16="http://schemas.microsoft.com/office/drawing/2014/main" id="{36D2AD9F-A581-240E-218E-394703793980}"/>
              </a:ext>
            </a:extLst>
          </p:cNvPr>
          <p:cNvSpPr>
            <a:spLocks noGrp="1"/>
          </p:cNvSpPr>
          <p:nvPr>
            <p:ph type="ftr" sz="quarter" idx="2"/>
          </p:nvPr>
        </p:nvSpPr>
        <p:spPr>
          <a:xfrm>
            <a:off x="0" y="8710613"/>
            <a:ext cx="3038475" cy="584200"/>
          </a:xfrm>
          <a:prstGeom prst="rect">
            <a:avLst/>
          </a:prstGeom>
        </p:spPr>
        <p:txBody>
          <a:bodyPr vert="horz" lIns="93177" tIns="46589" rIns="93177" bIns="46589" rtlCol="0" anchor="b"/>
          <a:lstStyle>
            <a:lvl1pPr algn="l">
              <a:defRPr sz="1200">
                <a:latin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00B14E11-D94F-D494-3D83-1AE204D0DD39}"/>
              </a:ext>
            </a:extLst>
          </p:cNvPr>
          <p:cNvSpPr>
            <a:spLocks noGrp="1"/>
          </p:cNvSpPr>
          <p:nvPr>
            <p:ph type="sldNum" sz="quarter" idx="3"/>
          </p:nvPr>
        </p:nvSpPr>
        <p:spPr>
          <a:xfrm>
            <a:off x="3894138" y="8764588"/>
            <a:ext cx="3038475" cy="465137"/>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D904D650-9964-CC4C-B76F-D5272F494001}" type="slidenum">
              <a:rPr lang="en-US" altLang="en-US"/>
              <a:pPr/>
              <a:t>‹#›</a:t>
            </a:fld>
            <a:endParaRPr lang="en-US" altLang="en-US"/>
          </a:p>
        </p:txBody>
      </p:sp>
      <p:pic>
        <p:nvPicPr>
          <p:cNvPr id="4102" name="Picture 5">
            <a:extLst>
              <a:ext uri="{FF2B5EF4-FFF2-40B4-BE49-F238E27FC236}">
                <a16:creationId xmlns:a16="http://schemas.microsoft.com/office/drawing/2014/main" id="{E0B43B23-CC02-3205-E8FE-3B9265B17D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 y="8710613"/>
            <a:ext cx="63341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FA174B64-BF29-9A42-4376-16A62C59222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79875" name="Rectangle 3">
            <a:extLst>
              <a:ext uri="{FF2B5EF4-FFF2-40B4-BE49-F238E27FC236}">
                <a16:creationId xmlns:a16="http://schemas.microsoft.com/office/drawing/2014/main" id="{1BBD4FC2-7F68-F940-1C12-974A6872EDDC}"/>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12699906-989A-C86B-D353-3318EB8E2CF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5">
            <a:extLst>
              <a:ext uri="{FF2B5EF4-FFF2-40B4-BE49-F238E27FC236}">
                <a16:creationId xmlns:a16="http://schemas.microsoft.com/office/drawing/2014/main" id="{7006B54B-6A55-067E-3E8C-AC1823CE01A4}"/>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a:extLst>
              <a:ext uri="{FF2B5EF4-FFF2-40B4-BE49-F238E27FC236}">
                <a16:creationId xmlns:a16="http://schemas.microsoft.com/office/drawing/2014/main" id="{45668F24-3679-6891-0B98-875662FD9E9B}"/>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79879" name="Rectangle 7">
            <a:extLst>
              <a:ext uri="{FF2B5EF4-FFF2-40B4-BE49-F238E27FC236}">
                <a16:creationId xmlns:a16="http://schemas.microsoft.com/office/drawing/2014/main" id="{48AB036C-974E-892F-209A-588342AC6183}"/>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C172C5FB-DC4D-4548-80BE-B9798F531B1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69213B2-FB6D-6E55-35D3-9DC5B66D927D}"/>
              </a:ext>
            </a:extLst>
          </p:cNvPr>
          <p:cNvSpPr>
            <a:spLocks noGrp="1" noRot="1" noChangeAspect="1" noTextEdit="1"/>
          </p:cNvSpPr>
          <p:nvPr>
            <p:ph type="sldImg"/>
          </p:nvPr>
        </p:nvSpPr>
        <p:spPr>
          <a:ln/>
        </p:spPr>
      </p:sp>
      <p:sp>
        <p:nvSpPr>
          <p:cNvPr id="10243" name="Notes Placeholder 2">
            <a:extLst>
              <a:ext uri="{FF2B5EF4-FFF2-40B4-BE49-F238E27FC236}">
                <a16:creationId xmlns:a16="http://schemas.microsoft.com/office/drawing/2014/main" id="{A8A94897-10AE-776A-9D15-936AE94D26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62160A3A-38AD-B681-53ED-DED1BC423E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5650" indent="-290513">
              <a:defRPr>
                <a:solidFill>
                  <a:schemeClr val="tx1"/>
                </a:solidFill>
                <a:latin typeface="Times New Roman" panose="02020603050405020304" pitchFamily="18" charset="0"/>
              </a:defRPr>
            </a:lvl2pPr>
            <a:lvl3pPr marL="1163638" indent="-231775">
              <a:defRPr>
                <a:solidFill>
                  <a:schemeClr val="tx1"/>
                </a:solidFill>
                <a:latin typeface="Times New Roman" panose="02020603050405020304" pitchFamily="18" charset="0"/>
              </a:defRPr>
            </a:lvl3pPr>
            <a:lvl4pPr marL="1630363" indent="-231775">
              <a:defRPr>
                <a:solidFill>
                  <a:schemeClr val="tx1"/>
                </a:solidFill>
                <a:latin typeface="Times New Roman" panose="02020603050405020304" pitchFamily="18" charset="0"/>
              </a:defRPr>
            </a:lvl4pPr>
            <a:lvl5pPr marL="2095500" indent="-231775">
              <a:defRPr>
                <a:solidFill>
                  <a:schemeClr val="tx1"/>
                </a:solidFill>
                <a:latin typeface="Times New Roman" panose="02020603050405020304" pitchFamily="18" charset="0"/>
              </a:defRPr>
            </a:lvl5pPr>
            <a:lvl6pPr marL="2552700" indent="-231775" eaLnBrk="0" fontAlgn="base" hangingPunct="0">
              <a:spcBef>
                <a:spcPct val="0"/>
              </a:spcBef>
              <a:spcAft>
                <a:spcPct val="0"/>
              </a:spcAft>
              <a:defRPr>
                <a:solidFill>
                  <a:schemeClr val="tx1"/>
                </a:solidFill>
                <a:latin typeface="Times New Roman" panose="02020603050405020304" pitchFamily="18" charset="0"/>
              </a:defRPr>
            </a:lvl6pPr>
            <a:lvl7pPr marL="3009900" indent="-231775" eaLnBrk="0" fontAlgn="base" hangingPunct="0">
              <a:spcBef>
                <a:spcPct val="0"/>
              </a:spcBef>
              <a:spcAft>
                <a:spcPct val="0"/>
              </a:spcAft>
              <a:defRPr>
                <a:solidFill>
                  <a:schemeClr val="tx1"/>
                </a:solidFill>
                <a:latin typeface="Times New Roman" panose="02020603050405020304" pitchFamily="18" charset="0"/>
              </a:defRPr>
            </a:lvl7pPr>
            <a:lvl8pPr marL="3467100" indent="-231775" eaLnBrk="0" fontAlgn="base" hangingPunct="0">
              <a:spcBef>
                <a:spcPct val="0"/>
              </a:spcBef>
              <a:spcAft>
                <a:spcPct val="0"/>
              </a:spcAft>
              <a:defRPr>
                <a:solidFill>
                  <a:schemeClr val="tx1"/>
                </a:solidFill>
                <a:latin typeface="Times New Roman" panose="02020603050405020304" pitchFamily="18" charset="0"/>
              </a:defRPr>
            </a:lvl8pPr>
            <a:lvl9pPr marL="3924300" indent="-231775" eaLnBrk="0" fontAlgn="base" hangingPunct="0">
              <a:spcBef>
                <a:spcPct val="0"/>
              </a:spcBef>
              <a:spcAft>
                <a:spcPct val="0"/>
              </a:spcAft>
              <a:defRPr>
                <a:solidFill>
                  <a:schemeClr val="tx1"/>
                </a:solidFill>
                <a:latin typeface="Times New Roman" panose="02020603050405020304" pitchFamily="18" charset="0"/>
              </a:defRPr>
            </a:lvl9pPr>
          </a:lstStyle>
          <a:p>
            <a:fld id="{132854A2-5F59-354A-975E-714F73881B2D}"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85800"/>
            <a:ext cx="3028950" cy="2271713"/>
          </a:xfrm>
        </p:spPr>
      </p:sp>
      <p:sp>
        <p:nvSpPr>
          <p:cNvPr id="3" name="Notes Placeholder 2"/>
          <p:cNvSpPr>
            <a:spLocks noGrp="1"/>
          </p:cNvSpPr>
          <p:nvPr>
            <p:ph type="body" idx="1"/>
          </p:nvPr>
        </p:nvSpPr>
        <p:spPr>
          <a:xfrm>
            <a:off x="266700" y="3048000"/>
            <a:ext cx="6019800" cy="4114800"/>
          </a:xfrm>
        </p:spPr>
        <p:txBody>
          <a:bodyPr/>
          <a:lstStyle/>
          <a:p>
            <a:endParaRPr lang="en-US" sz="1000" dirty="0"/>
          </a:p>
          <a:p>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1121-1122-491A-8DD2-FFC68368EF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698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685800"/>
            <a:ext cx="3028950" cy="2271713"/>
          </a:xfrm>
        </p:spPr>
      </p:sp>
      <p:sp>
        <p:nvSpPr>
          <p:cNvPr id="3" name="Notes Placeholder 2"/>
          <p:cNvSpPr>
            <a:spLocks noGrp="1"/>
          </p:cNvSpPr>
          <p:nvPr>
            <p:ph type="body" idx="1"/>
          </p:nvPr>
        </p:nvSpPr>
        <p:spPr>
          <a:xfrm>
            <a:off x="266700" y="3048000"/>
            <a:ext cx="6019800" cy="4114800"/>
          </a:xfrm>
        </p:spPr>
        <p:txBody>
          <a:bodyPr/>
          <a:lstStyle/>
          <a:p>
            <a:endParaRPr lang="en-US" sz="1000" dirty="0"/>
          </a:p>
          <a:p>
            <a:r>
              <a:rPr lang="en-US" sz="1000" dirty="0"/>
              <a:t>To our knowledge, the consensus-building process is the most inclusive, sustained, systematic, and comprehensive effort yet to be undertaken in the United States to address problems of imprecise and unclear terminology pertaining to services that incorporate horses to benefit people. We are very pleased that this process has now culminated in a soon-to-be-published article that details all resulting terminology recommendations and their supporting rationales.   The consensus-building process was </a:t>
            </a:r>
            <a:r>
              <a:rPr lang="en-US" sz="1000" b="1" dirty="0"/>
              <a:t>inclusive,</a:t>
            </a:r>
            <a:r>
              <a:rPr lang="en-US" sz="1000" dirty="0"/>
              <a:t> </a:t>
            </a:r>
            <a:r>
              <a:rPr lang="en-US" sz="1000" b="1" dirty="0"/>
              <a:t>sustained</a:t>
            </a:r>
            <a:r>
              <a:rPr lang="en-US" sz="1000" dirty="0"/>
              <a:t>, </a:t>
            </a:r>
            <a:r>
              <a:rPr lang="en-US" sz="1000" b="1" dirty="0"/>
              <a:t>systematic</a:t>
            </a:r>
            <a:r>
              <a:rPr lang="en-US" sz="1000" dirty="0"/>
              <a:t> and </a:t>
            </a:r>
            <a:r>
              <a:rPr lang="en-US" sz="1000" b="1" dirty="0"/>
              <a:t>comprehensive</a:t>
            </a:r>
            <a:r>
              <a:rPr lang="en-US" sz="1000" dirty="0"/>
              <a:t> because it followed these six progressive steps over a two-year period of time:</a:t>
            </a:r>
          </a:p>
          <a:p>
            <a:r>
              <a:rPr lang="en-US" sz="1000" b="1" dirty="0"/>
              <a:t>STEP ONE</a:t>
            </a:r>
            <a:r>
              <a:rPr lang="en-US" sz="1000" dirty="0"/>
              <a:t>. In 2018, PATH International obtained funding from the Bob Woodruff Foundation to support the consensus-building process and convened a working group of five leaders (today’s panelists and authors on the article)</a:t>
            </a:r>
            <a:r>
              <a:rPr lang="en-US" sz="1000" i="1" dirty="0"/>
              <a:t>.</a:t>
            </a:r>
            <a:r>
              <a:rPr lang="en-US" sz="1000" dirty="0"/>
              <a:t> </a:t>
            </a:r>
          </a:p>
          <a:p>
            <a:r>
              <a:rPr lang="en-US" sz="1000" b="1" dirty="0"/>
              <a:t>STEP TWO</a:t>
            </a:r>
            <a:r>
              <a:rPr lang="en-US" sz="1000" dirty="0"/>
              <a:t>. The working group developed and distributed a national survey to ascertain how stakeholders perceived the relative usefulness of prominently used terms. </a:t>
            </a:r>
          </a:p>
          <a:p>
            <a:r>
              <a:rPr lang="en-US" sz="1000" dirty="0"/>
              <a:t>To develop the survey, the group assembled a comprehensive list of commonly used terms from websites of 17 relevant national organizations and from over 150 relevant books and peer-reviewed journal articles published since 1980. </a:t>
            </a:r>
          </a:p>
          <a:p>
            <a:r>
              <a:rPr lang="en-US" sz="1000" dirty="0"/>
              <a:t>16,156 online surveys were distributed to members of the American Hippotherapy Association, Inc., Equine Experiential Education Association (E3A), Eagala, Equus Foundation, and PATH Intl, in addition to approximately 500 recipients of services, their parents or caregivers. In total, 1,745 completed and useable surveys were returned and analyzed. </a:t>
            </a:r>
          </a:p>
          <a:p>
            <a:r>
              <a:rPr lang="en-US" sz="1000" b="1" dirty="0"/>
              <a:t>STEP THREE</a:t>
            </a:r>
            <a:r>
              <a:rPr lang="en-US" sz="1000" dirty="0"/>
              <a:t>. Guided by survey findings, the working group planned a professionally facilitated two-and-a-half-day terminology summit. </a:t>
            </a:r>
          </a:p>
          <a:p>
            <a:r>
              <a:rPr lang="en-US" sz="1000" dirty="0"/>
              <a:t>Members of the working group plus ten other individuals with extensive experiences and perspectives participated in this summit. </a:t>
            </a:r>
          </a:p>
          <a:p>
            <a:r>
              <a:rPr lang="en-US" sz="1000" dirty="0"/>
              <a:t>By the summit’s conclusion, the group had produced an initial framework of recommendations.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STEPS FOUR, </a:t>
            </a:r>
            <a:r>
              <a:rPr lang="en-US" sz="1000" dirty="0"/>
              <a:t>After</a:t>
            </a:r>
            <a:r>
              <a:rPr lang="en-US" sz="1000" baseline="0" dirty="0"/>
              <a:t> the summit, the workgroup expanded to include an equine-assisted learning representative (Debbie Anderson and Lissa Pohl shared the role).  The workgroup worked on the consensus document with ongoing feedback from the larger group as well as focus groups and boards comprised of individuals and boards involved in this work. </a:t>
            </a:r>
            <a:r>
              <a:rPr lang="en-US" sz="1000" dirty="0"/>
              <a:t>during step four, and guided by the initial framework, the working group developed a first draft of recommendations. Other summit attendees approved this draft as suitable for further review by leaders and board members of the aforementioned organizations. </a:t>
            </a:r>
          </a:p>
          <a:p>
            <a:r>
              <a:rPr lang="en-US" sz="1000" dirty="0"/>
              <a:t>During step five, the working group considered all received reviews and finalized terminology recommendations accordingly.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During step six, the working group submitted final recommendations to other summit attendees for their approval or disapproval, and the Boards of Directors of national organizations involved in the consensus-building process, in addition to American Horse Council, Certified Horsemanship Association, and Horses and Humans Research Foundation. </a:t>
            </a:r>
            <a:r>
              <a:rPr lang="en-US" sz="1000" baseline="0" dirty="0"/>
              <a:t>The final document was approved by 12 of the 14 summit members (with one abstention) and endorsed by five boards of major stakeholders.  </a:t>
            </a:r>
          </a:p>
          <a:p>
            <a:endParaRPr lang="en-US" sz="1000" dirty="0"/>
          </a:p>
          <a:p>
            <a:r>
              <a:rPr lang="en-US" sz="1000" dirty="0"/>
              <a:t>Ultimately, this process culminated in widespread endorsement of recommendations to adopt specific optimal terminology and to discontinue uses of specific problematic terms.</a:t>
            </a:r>
          </a:p>
          <a:p>
            <a:endParaRPr lang="en-US" sz="1000" baseline="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1121-1122-491A-8DD2-FFC68368EF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595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Equine-assisted services (EAS) is recommended as an optimal unifying term to refer to multiple services in which professionals incorporate horses and other equines to benefit people. </a:t>
            </a:r>
            <a:r>
              <a:rPr lang="en-US" sz="1200" i="1" dirty="0">
                <a:solidFill>
                  <a:srgbClr val="000000"/>
                </a:solidFill>
                <a:effectLst/>
                <a:latin typeface="Calibri" panose="020F0502020204030204" pitchFamily="34" charset="0"/>
                <a:ea typeface="Calibri" panose="020F0502020204030204" pitchFamily="34" charset="0"/>
              </a:rPr>
              <a:t>Services</a:t>
            </a:r>
            <a:r>
              <a:rPr lang="en-US" sz="1200" dirty="0">
                <a:solidFill>
                  <a:srgbClr val="000000"/>
                </a:solidFill>
                <a:effectLst/>
                <a:latin typeface="Calibri" panose="020F0502020204030204" pitchFamily="34" charset="0"/>
                <a:ea typeface="Calibri" panose="020F0502020204030204" pitchFamily="34" charset="0"/>
              </a:rPr>
              <a:t> refer to work done for, or on behalf of others. </a:t>
            </a:r>
            <a:r>
              <a:rPr lang="en-US" sz="1200" i="1" dirty="0">
                <a:solidFill>
                  <a:srgbClr val="000000"/>
                </a:solidFill>
                <a:effectLst/>
                <a:latin typeface="Calibri" panose="020F0502020204030204" pitchFamily="34" charset="0"/>
                <a:ea typeface="Calibri" panose="020F0502020204030204" pitchFamily="34" charset="0"/>
              </a:rPr>
              <a:t>Unifying</a:t>
            </a:r>
            <a:r>
              <a:rPr lang="en-US" sz="1200" dirty="0">
                <a:solidFill>
                  <a:srgbClr val="000000"/>
                </a:solidFill>
                <a:effectLst/>
                <a:latin typeface="Calibri" panose="020F0502020204030204" pitchFamily="34" charset="0"/>
                <a:ea typeface="Calibri" panose="020F0502020204030204" pitchFamily="34" charset="0"/>
              </a:rPr>
              <a:t> is defined in a manner that identifies the common thread that 12 otherwise different types of services share. Most contributors to the consensus-building process believed that this concise shorthand term was necessary both to refer to multiple services that incorporate horses and other equines, and to help diverse professionals who provide varied services collaborate, discuss, and resolve common issues. Furthermore, in the absence of recommending EAS, uses of alternative terms that have shown to be problematic would have continued usage. </a:t>
            </a:r>
            <a:r>
              <a:rPr lang="en-US" sz="1200" i="1" dirty="0">
                <a:solidFill>
                  <a:srgbClr val="000000"/>
                </a:solidFill>
                <a:effectLst/>
                <a:latin typeface="Calibri" panose="020F0502020204030204" pitchFamily="34" charset="0"/>
                <a:ea typeface="Calibri" panose="020F0502020204030204" pitchFamily="34" charset="0"/>
              </a:rPr>
              <a:t>Optimal</a:t>
            </a:r>
            <a:r>
              <a:rPr lang="en-US" sz="1200" dirty="0">
                <a:solidFill>
                  <a:srgbClr val="000000"/>
                </a:solidFill>
                <a:effectLst/>
                <a:latin typeface="Calibri" panose="020F0502020204030204" pitchFamily="34" charset="0"/>
                <a:ea typeface="Calibri" panose="020F0502020204030204" pitchFamily="34" charset="0"/>
              </a:rPr>
              <a:t> thus refers to the succinctness and accuracy of EAS, which was deemed superior to other terms. Lastly, EAS is intentionally plural because its function is to serve as an efficient shorthand for referring to at least two or more services. </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Calibri" panose="020F0502020204030204" pitchFamily="34" charset="0"/>
              </a:rPr>
              <a:t>Although any one distinct service constitutes a type of equine-assisted services, clarity and precision would require that this service be named and marketed, not as an equine-assisted service, but rather by using the most appropriate optimal terminology next presented (e.g., physical therapy, equine-assisted learning for organizations, driving).</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95B4110-B7E2-4A65-9A25-E4CE4A50E5E8}" type="slidenum">
              <a:rPr lang="en-US" smtClean="0"/>
              <a:t>4</a:t>
            </a:fld>
            <a:endParaRPr lang="en-US"/>
          </a:p>
        </p:txBody>
      </p:sp>
    </p:spTree>
    <p:extLst>
      <p:ext uri="{BB962C8B-B14F-4D97-AF65-F5344CB8AC3E}">
        <p14:creationId xmlns:p14="http://schemas.microsoft.com/office/powerpoint/2010/main" val="89569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A31121-1122-491A-8DD2-FFC68368EF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72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DA69ED6-BCD7-B6A2-8963-FDB897A52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55650" indent="-290513">
              <a:defRPr>
                <a:solidFill>
                  <a:schemeClr val="tx1"/>
                </a:solidFill>
                <a:latin typeface="Times New Roman" panose="02020603050405020304" pitchFamily="18" charset="0"/>
              </a:defRPr>
            </a:lvl2pPr>
            <a:lvl3pPr marL="1163638" indent="-231775">
              <a:defRPr>
                <a:solidFill>
                  <a:schemeClr val="tx1"/>
                </a:solidFill>
                <a:latin typeface="Times New Roman" panose="02020603050405020304" pitchFamily="18" charset="0"/>
              </a:defRPr>
            </a:lvl3pPr>
            <a:lvl4pPr marL="1630363" indent="-231775">
              <a:defRPr>
                <a:solidFill>
                  <a:schemeClr val="tx1"/>
                </a:solidFill>
                <a:latin typeface="Times New Roman" panose="02020603050405020304" pitchFamily="18" charset="0"/>
              </a:defRPr>
            </a:lvl4pPr>
            <a:lvl5pPr marL="2095500" indent="-231775">
              <a:defRPr>
                <a:solidFill>
                  <a:schemeClr val="tx1"/>
                </a:solidFill>
                <a:latin typeface="Times New Roman" panose="02020603050405020304" pitchFamily="18" charset="0"/>
              </a:defRPr>
            </a:lvl5pPr>
            <a:lvl6pPr marL="2552700" indent="-231775" eaLnBrk="0" fontAlgn="base" hangingPunct="0">
              <a:spcBef>
                <a:spcPct val="0"/>
              </a:spcBef>
              <a:spcAft>
                <a:spcPct val="0"/>
              </a:spcAft>
              <a:defRPr>
                <a:solidFill>
                  <a:schemeClr val="tx1"/>
                </a:solidFill>
                <a:latin typeface="Times New Roman" panose="02020603050405020304" pitchFamily="18" charset="0"/>
              </a:defRPr>
            </a:lvl6pPr>
            <a:lvl7pPr marL="3009900" indent="-231775" eaLnBrk="0" fontAlgn="base" hangingPunct="0">
              <a:spcBef>
                <a:spcPct val="0"/>
              </a:spcBef>
              <a:spcAft>
                <a:spcPct val="0"/>
              </a:spcAft>
              <a:defRPr>
                <a:solidFill>
                  <a:schemeClr val="tx1"/>
                </a:solidFill>
                <a:latin typeface="Times New Roman" panose="02020603050405020304" pitchFamily="18" charset="0"/>
              </a:defRPr>
            </a:lvl7pPr>
            <a:lvl8pPr marL="3467100" indent="-231775" eaLnBrk="0" fontAlgn="base" hangingPunct="0">
              <a:spcBef>
                <a:spcPct val="0"/>
              </a:spcBef>
              <a:spcAft>
                <a:spcPct val="0"/>
              </a:spcAft>
              <a:defRPr>
                <a:solidFill>
                  <a:schemeClr val="tx1"/>
                </a:solidFill>
                <a:latin typeface="Times New Roman" panose="02020603050405020304" pitchFamily="18" charset="0"/>
              </a:defRPr>
            </a:lvl8pPr>
            <a:lvl9pPr marL="3924300" indent="-231775" eaLnBrk="0" fontAlgn="base" hangingPunct="0">
              <a:spcBef>
                <a:spcPct val="0"/>
              </a:spcBef>
              <a:spcAft>
                <a:spcPct val="0"/>
              </a:spcAft>
              <a:defRPr>
                <a:solidFill>
                  <a:schemeClr val="tx1"/>
                </a:solidFill>
                <a:latin typeface="Times New Roman" panose="02020603050405020304" pitchFamily="18" charset="0"/>
              </a:defRPr>
            </a:lvl9pPr>
          </a:lstStyle>
          <a:p>
            <a:fld id="{6E101004-4A98-3647-9ACF-6B5A8DE392A4}" type="slidenum">
              <a:rPr lang="en-US" altLang="en-US"/>
              <a:pPr/>
              <a:t>7</a:t>
            </a:fld>
            <a:endParaRPr lang="en-US" altLang="en-US"/>
          </a:p>
        </p:txBody>
      </p:sp>
      <p:sp>
        <p:nvSpPr>
          <p:cNvPr id="15363" name="Rectangle 2">
            <a:extLst>
              <a:ext uri="{FF2B5EF4-FFF2-40B4-BE49-F238E27FC236}">
                <a16:creationId xmlns:a16="http://schemas.microsoft.com/office/drawing/2014/main" id="{DD7F6504-3A39-ED99-C21B-55435D759CF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A2256FC-8990-1DB0-AD22-AB799E638B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4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therapy area references services that are delivered by licensed therapy professionals within their scope of practice.   Specific therapies, treatments or interventions may incorporate horses to address medical, cognitive, or behavioral health conditions as part of the individualized plan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section describes the value and importance of </a:t>
            </a: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using therapy-first language, and to precisely identify the type of therapy being provided. Some examples, these are not limited to, may include: physical therapy using equine movement, psychotherapy incorporating horses, or occupational therapy in an equine environment.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Therapy first language clearly and accurately identifies that a professional therapy service is being provided and in which the choice to incorporate horses through their movement, environment or relationship, may be one part of an overall treatment plan. There is not a different stand-alone therapy involving horses. Referrals and billing are made to the professional therapy: namely counseling, occupational therapy, physical therapy, psychotherapy or speech-language pathology.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C32BF-CB9E-4726-BBE3-47E3F20C0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47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4075"/>
          </a:xfrm>
        </p:spPr>
      </p:sp>
      <p:sp>
        <p:nvSpPr>
          <p:cNvPr id="3" name="Notes Placeholder 2"/>
          <p:cNvSpPr>
            <a:spLocks noGrp="1"/>
          </p:cNvSpPr>
          <p:nvPr>
            <p:ph type="body" idx="1"/>
          </p:nvPr>
        </p:nvSpPr>
        <p:spPr/>
        <p:txBody>
          <a:bodyPr/>
          <a:lstStyle/>
          <a:p>
            <a:r>
              <a:rPr lang="en-US" dirty="0"/>
              <a:t>This area references non-therapy services delivered by specially trained or certified professionals whose primary area of expertise is in the discipline of horsemanship (including, but not limited to, riding instruction) in which the primary goal is to provide access to the benefits of horsemanship for individuals or groups with a variety of special needs, specific conditions, diagnoses, and/or disabilities.</a:t>
            </a:r>
          </a:p>
          <a:p>
            <a:endParaRPr lang="en-US" dirty="0"/>
          </a:p>
          <a:p>
            <a:r>
              <a:rPr lang="en-US" dirty="0"/>
              <a:t>These are:   Therapeutic riding or Adaptive riding, interactive vaulting, driving, or adaptive equestrian sports. </a:t>
            </a:r>
          </a:p>
          <a:p>
            <a:endParaRPr lang="en-US" dirty="0"/>
          </a:p>
          <a:p>
            <a:r>
              <a:rPr lang="en-US" dirty="0"/>
              <a:t>There was much discussion about the terms therapeutic riding and adaptive riding.  They appear to be used interchangeably by 50% of the survey respondents and those 50% that thought they were different didn’t significantly differentiate in the definitions they chose other than to show those that want to emphasize the natural therapeutic value of riding choose therapeutic riding and those that want to differentiate more clearly between therapy and riding activities choose Adaptive riding. Adaptive riding is a more recent term and consistent with terms in other adaptive sports whereas therapeutic riding is well-recognized and has been used in the US and internationally for more than half a century.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C32BF-CB9E-4726-BBE3-47E3F20C0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82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6350" y="679450"/>
            <a:ext cx="4524375" cy="3394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terms were found to be problematic as they don’t specifically describe the type of service provided and contribute to the current confusion.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Equine therapy, Equestrian therapy and Horse therapy are especially problematic because it names something that doesn’t exist, is not specific to the type of service being provided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C32BF-CB9E-4726-BBE3-47E3F20C0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89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6BDA13-1BC8-B248-BD2B-1605052DC379}" type="slidenum">
              <a:rPr lang="en-US" altLang="en-US" smtClean="0"/>
              <a:pPr/>
              <a:t>‹#›</a:t>
            </a:fld>
            <a:endParaRPr lang="en-US" altLang="en-US"/>
          </a:p>
        </p:txBody>
      </p:sp>
    </p:spTree>
    <p:extLst>
      <p:ext uri="{BB962C8B-B14F-4D97-AF65-F5344CB8AC3E}">
        <p14:creationId xmlns:p14="http://schemas.microsoft.com/office/powerpoint/2010/main" val="130908597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651BAE9-B537-AD4D-BC19-63375E6F48A6}" type="slidenum">
              <a:rPr lang="en-US" altLang="en-US" smtClean="0"/>
              <a:pPr/>
              <a:t>‹#›</a:t>
            </a:fld>
            <a:endParaRPr lang="en-US" altLang="en-US"/>
          </a:p>
        </p:txBody>
      </p:sp>
    </p:spTree>
    <p:extLst>
      <p:ext uri="{BB962C8B-B14F-4D97-AF65-F5344CB8AC3E}">
        <p14:creationId xmlns:p14="http://schemas.microsoft.com/office/powerpoint/2010/main" val="584296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51BAE9-B537-AD4D-BC19-63375E6F48A6}" type="slidenum">
              <a:rPr lang="en-US" altLang="en-US" smtClean="0"/>
              <a:pPr/>
              <a:t>‹#›</a:t>
            </a:fld>
            <a:endParaRPr lang="en-US" altLang="en-US"/>
          </a:p>
        </p:txBody>
      </p:sp>
    </p:spTree>
    <p:extLst>
      <p:ext uri="{BB962C8B-B14F-4D97-AF65-F5344CB8AC3E}">
        <p14:creationId xmlns:p14="http://schemas.microsoft.com/office/powerpoint/2010/main" val="4285728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51BAE9-B537-AD4D-BC19-63375E6F48A6}"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39707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51BAE9-B537-AD4D-BC19-63375E6F48A6}" type="slidenum">
              <a:rPr lang="en-US" altLang="en-US" smtClean="0"/>
              <a:pPr/>
              <a:t>‹#›</a:t>
            </a:fld>
            <a:endParaRPr lang="en-US" altLang="en-US"/>
          </a:p>
        </p:txBody>
      </p:sp>
    </p:spTree>
    <p:extLst>
      <p:ext uri="{BB962C8B-B14F-4D97-AF65-F5344CB8AC3E}">
        <p14:creationId xmlns:p14="http://schemas.microsoft.com/office/powerpoint/2010/main" val="417996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51BAE9-B537-AD4D-BC19-63375E6F48A6}" type="slidenum">
              <a:rPr lang="en-US" altLang="en-US" smtClean="0"/>
              <a:pPr/>
              <a:t>‹#›</a:t>
            </a:fld>
            <a:endParaRPr lang="en-US" altLang="en-US"/>
          </a:p>
        </p:txBody>
      </p:sp>
    </p:spTree>
    <p:extLst>
      <p:ext uri="{BB962C8B-B14F-4D97-AF65-F5344CB8AC3E}">
        <p14:creationId xmlns:p14="http://schemas.microsoft.com/office/powerpoint/2010/main" val="1818492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651BAE9-B537-AD4D-BC19-63375E6F48A6}" type="slidenum">
              <a:rPr lang="en-US" altLang="en-US" smtClean="0"/>
              <a:pPr/>
              <a:t>‹#›</a:t>
            </a:fld>
            <a:endParaRPr lang="en-US" altLang="en-US"/>
          </a:p>
        </p:txBody>
      </p:sp>
    </p:spTree>
    <p:extLst>
      <p:ext uri="{BB962C8B-B14F-4D97-AF65-F5344CB8AC3E}">
        <p14:creationId xmlns:p14="http://schemas.microsoft.com/office/powerpoint/2010/main" val="204091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FCFA56A-A2F0-3147-95B9-1C358D80017B}" type="slidenum">
              <a:rPr lang="en-US" altLang="en-US" smtClean="0"/>
              <a:pPr/>
              <a:t>‹#›</a:t>
            </a:fld>
            <a:endParaRPr lang="en-US" altLang="en-US"/>
          </a:p>
        </p:txBody>
      </p:sp>
    </p:spTree>
    <p:extLst>
      <p:ext uri="{BB962C8B-B14F-4D97-AF65-F5344CB8AC3E}">
        <p14:creationId xmlns:p14="http://schemas.microsoft.com/office/powerpoint/2010/main" val="378116818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6D2D469-71B1-4A42-9D1F-74602EED2CFB}" type="slidenum">
              <a:rPr lang="en-US" altLang="en-US" smtClean="0"/>
              <a:pPr/>
              <a:t>‹#›</a:t>
            </a:fld>
            <a:endParaRPr lang="en-US" altLang="en-US"/>
          </a:p>
        </p:txBody>
      </p:sp>
    </p:spTree>
    <p:extLst>
      <p:ext uri="{BB962C8B-B14F-4D97-AF65-F5344CB8AC3E}">
        <p14:creationId xmlns:p14="http://schemas.microsoft.com/office/powerpoint/2010/main" val="85553944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32671D2-AFA2-0446-99B1-916165A3BD1D}" type="slidenum">
              <a:rPr lang="en-US" altLang="en-US" smtClean="0"/>
              <a:pPr/>
              <a:t>‹#›</a:t>
            </a:fld>
            <a:endParaRPr lang="en-US" altLang="en-US"/>
          </a:p>
        </p:txBody>
      </p:sp>
    </p:spTree>
    <p:extLst>
      <p:ext uri="{BB962C8B-B14F-4D97-AF65-F5344CB8AC3E}">
        <p14:creationId xmlns:p14="http://schemas.microsoft.com/office/powerpoint/2010/main" val="175135668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9E8A076-18CC-6F43-9039-A91C17C9E328}" type="slidenum">
              <a:rPr lang="en-US" altLang="en-US" smtClean="0"/>
              <a:pPr/>
              <a:t>‹#›</a:t>
            </a:fld>
            <a:endParaRPr lang="en-US" altLang="en-US"/>
          </a:p>
        </p:txBody>
      </p:sp>
    </p:spTree>
    <p:extLst>
      <p:ext uri="{BB962C8B-B14F-4D97-AF65-F5344CB8AC3E}">
        <p14:creationId xmlns:p14="http://schemas.microsoft.com/office/powerpoint/2010/main" val="358057649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FC4A0E2-5280-CF4C-A252-D7C8563B3D99}" type="slidenum">
              <a:rPr lang="en-US" altLang="en-US" smtClean="0"/>
              <a:pPr/>
              <a:t>‹#›</a:t>
            </a:fld>
            <a:endParaRPr lang="en-US" altLang="en-US"/>
          </a:p>
        </p:txBody>
      </p:sp>
    </p:spTree>
    <p:extLst>
      <p:ext uri="{BB962C8B-B14F-4D97-AF65-F5344CB8AC3E}">
        <p14:creationId xmlns:p14="http://schemas.microsoft.com/office/powerpoint/2010/main" val="298927363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0B3170A-7D0B-6E40-995A-01387D216C18}" type="slidenum">
              <a:rPr lang="en-US" altLang="en-US" smtClean="0"/>
              <a:pPr/>
              <a:t>‹#›</a:t>
            </a:fld>
            <a:endParaRPr lang="en-US" altLang="en-US"/>
          </a:p>
        </p:txBody>
      </p:sp>
    </p:spTree>
    <p:extLst>
      <p:ext uri="{BB962C8B-B14F-4D97-AF65-F5344CB8AC3E}">
        <p14:creationId xmlns:p14="http://schemas.microsoft.com/office/powerpoint/2010/main" val="620865729"/>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2DB94108-9644-5649-9F6E-EC483771FFB6}" type="slidenum">
              <a:rPr lang="en-US" altLang="en-US" smtClean="0"/>
              <a:pPr/>
              <a:t>‹#›</a:t>
            </a:fld>
            <a:endParaRPr lang="en-US" altLang="en-US"/>
          </a:p>
        </p:txBody>
      </p:sp>
    </p:spTree>
    <p:extLst>
      <p:ext uri="{BB962C8B-B14F-4D97-AF65-F5344CB8AC3E}">
        <p14:creationId xmlns:p14="http://schemas.microsoft.com/office/powerpoint/2010/main" val="151299437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CE76763A-11FD-0045-91EC-04469F3721E1}" type="slidenum">
              <a:rPr lang="en-US" altLang="en-US" smtClean="0"/>
              <a:pPr/>
              <a:t>‹#›</a:t>
            </a:fld>
            <a:endParaRPr lang="en-US" altLang="en-US"/>
          </a:p>
        </p:txBody>
      </p:sp>
    </p:spTree>
    <p:extLst>
      <p:ext uri="{BB962C8B-B14F-4D97-AF65-F5344CB8AC3E}">
        <p14:creationId xmlns:p14="http://schemas.microsoft.com/office/powerpoint/2010/main" val="410779464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7455B0EE-A16D-1547-A37F-B3796B501405}" type="slidenum">
              <a:rPr lang="en-US" altLang="en-US" smtClean="0"/>
              <a:pPr/>
              <a:t>‹#›</a:t>
            </a:fld>
            <a:endParaRPr lang="en-US" altLang="en-US"/>
          </a:p>
        </p:txBody>
      </p:sp>
    </p:spTree>
    <p:extLst>
      <p:ext uri="{BB962C8B-B14F-4D97-AF65-F5344CB8AC3E}">
        <p14:creationId xmlns:p14="http://schemas.microsoft.com/office/powerpoint/2010/main" val="396771092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A1BA47A-5500-0E44-BCC8-2753A9CC0644}" type="slidenum">
              <a:rPr lang="en-US" altLang="en-US" smtClean="0"/>
              <a:pPr/>
              <a:t>‹#›</a:t>
            </a:fld>
            <a:endParaRPr lang="en-US" altLang="en-US"/>
          </a:p>
        </p:txBody>
      </p:sp>
    </p:spTree>
    <p:extLst>
      <p:ext uri="{BB962C8B-B14F-4D97-AF65-F5344CB8AC3E}">
        <p14:creationId xmlns:p14="http://schemas.microsoft.com/office/powerpoint/2010/main" val="233996115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651BAE9-B537-AD4D-BC19-63375E6F48A6}" type="slidenum">
              <a:rPr lang="en-US" altLang="en-US" smtClean="0"/>
              <a:pPr/>
              <a:t>‹#›</a:t>
            </a:fld>
            <a:endParaRPr lang="en-US" altLang="en-US"/>
          </a:p>
        </p:txBody>
      </p:sp>
    </p:spTree>
    <p:extLst>
      <p:ext uri="{BB962C8B-B14F-4D97-AF65-F5344CB8AC3E}">
        <p14:creationId xmlns:p14="http://schemas.microsoft.com/office/powerpoint/2010/main" val="2081835031"/>
      </p:ext>
    </p:extLst>
  </p:cSld>
  <p:clrMap bg1="dk1" tx1="lt1" bg2="dk2" tx2="lt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Lst>
  <p:transition>
    <p:fade thruBlk="1"/>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220" name="Picture 1">
            <a:extLst>
              <a:ext uri="{FF2B5EF4-FFF2-40B4-BE49-F238E27FC236}">
                <a16:creationId xmlns:a16="http://schemas.microsoft.com/office/drawing/2014/main" id="{FA5CF737-5197-417E-C548-8A28431D434E}"/>
              </a:ext>
            </a:extLst>
          </p:cNvPr>
          <p:cNvPicPr>
            <a:picLocks noChangeAspect="1"/>
          </p:cNvPicPr>
          <p:nvPr/>
        </p:nvPicPr>
        <p:blipFill rotWithShape="1">
          <a:blip r:embed="rId4">
            <a:extLst>
              <a:ext uri="{28A0092B-C50C-407E-A947-70E740481C1C}">
                <a14:useLocalDpi xmlns:a14="http://schemas.microsoft.com/office/drawing/2010/main" val="0"/>
              </a:ext>
            </a:extLst>
          </a:blip>
          <a:srcRect r="-2" b="11800"/>
          <a:stretch/>
        </p:blipFill>
        <p:spPr bwMode="auto">
          <a:xfrm>
            <a:off x="20" y="-5"/>
            <a:ext cx="9143752"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3753695"/>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9227" name="Freeform: Shape 92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9144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07C573FE-E62D-E5AE-E6CE-E1447EB0015C}"/>
              </a:ext>
            </a:extLst>
          </p:cNvPr>
          <p:cNvSpPr>
            <a:spLocks noGrp="1"/>
          </p:cNvSpPr>
          <p:nvPr>
            <p:ph type="ctrTitle"/>
          </p:nvPr>
        </p:nvSpPr>
        <p:spPr>
          <a:xfrm>
            <a:off x="266596" y="3901651"/>
            <a:ext cx="8610600" cy="2802466"/>
          </a:xfrm>
        </p:spPr>
        <p:txBody>
          <a:bodyPr>
            <a:noAutofit/>
          </a:bodyPr>
          <a:lstStyle/>
          <a:p>
            <a:pPr algn="ctr">
              <a:lnSpc>
                <a:spcPct val="90000"/>
              </a:lnSpc>
            </a:pPr>
            <a:r>
              <a:rPr lang="en-US" altLang="en-US" sz="3600" b="1" dirty="0">
                <a:solidFill>
                  <a:schemeClr val="accent2">
                    <a:lumMod val="40000"/>
                    <a:lumOff val="60000"/>
                  </a:schemeClr>
                </a:solidFill>
                <a:latin typeface="Trebuchet MS" panose="020B0703020202090204" pitchFamily="34" charset="0"/>
              </a:rPr>
              <a:t>Optimal Terminology for </a:t>
            </a:r>
            <a:br>
              <a:rPr lang="en-US" altLang="en-US" sz="3600" b="1" dirty="0">
                <a:solidFill>
                  <a:schemeClr val="accent2">
                    <a:lumMod val="40000"/>
                    <a:lumOff val="60000"/>
                  </a:schemeClr>
                </a:solidFill>
                <a:latin typeface="Trebuchet MS" panose="020B0703020202090204" pitchFamily="34" charset="0"/>
              </a:rPr>
            </a:br>
            <a:r>
              <a:rPr lang="en-US" altLang="en-US" sz="3600" b="1" dirty="0">
                <a:solidFill>
                  <a:schemeClr val="accent2">
                    <a:lumMod val="40000"/>
                    <a:lumOff val="60000"/>
                  </a:schemeClr>
                </a:solidFill>
                <a:latin typeface="Trebuchet MS" panose="020B0703020202090204" pitchFamily="34" charset="0"/>
              </a:rPr>
              <a:t>Equine–Assisted Services </a:t>
            </a:r>
            <a:br>
              <a:rPr lang="en-US" altLang="en-US" sz="3600" b="1" dirty="0">
                <a:solidFill>
                  <a:schemeClr val="accent2">
                    <a:lumMod val="40000"/>
                    <a:lumOff val="60000"/>
                  </a:schemeClr>
                </a:solidFill>
                <a:latin typeface="Trebuchet MS" panose="020B0703020202090204" pitchFamily="34" charset="0"/>
              </a:rPr>
            </a:br>
            <a:r>
              <a:rPr lang="en-US" altLang="en-US" sz="2400" b="1" dirty="0">
                <a:solidFill>
                  <a:schemeClr val="accent2">
                    <a:lumMod val="40000"/>
                    <a:lumOff val="60000"/>
                  </a:schemeClr>
                </a:solidFill>
                <a:latin typeface="Trebuchet MS" panose="020B0703020202090204" pitchFamily="34" charset="0"/>
              </a:rPr>
              <a:t>Presented by Lissa Pohl, MA – Karin Bump, PhD</a:t>
            </a:r>
            <a:br>
              <a:rPr lang="en-US" altLang="en-US" sz="2400" b="1" dirty="0">
                <a:solidFill>
                  <a:schemeClr val="accent2">
                    <a:lumMod val="40000"/>
                    <a:lumOff val="60000"/>
                  </a:schemeClr>
                </a:solidFill>
                <a:latin typeface="Trebuchet MS" panose="020B0703020202090204" pitchFamily="34" charset="0"/>
              </a:rPr>
            </a:br>
            <a:br>
              <a:rPr lang="en-US" altLang="en-US" sz="800" b="1" dirty="0">
                <a:solidFill>
                  <a:schemeClr val="accent2">
                    <a:lumMod val="40000"/>
                    <a:lumOff val="60000"/>
                  </a:schemeClr>
                </a:solidFill>
                <a:latin typeface="Trebuchet MS" panose="020B0703020202090204" pitchFamily="34" charset="0"/>
              </a:rPr>
            </a:br>
            <a:r>
              <a:rPr lang="en-US" altLang="en-US" sz="1800" b="1" dirty="0">
                <a:solidFill>
                  <a:schemeClr val="accent2">
                    <a:lumMod val="40000"/>
                    <a:lumOff val="60000"/>
                  </a:schemeClr>
                </a:solidFill>
                <a:latin typeface="Trebuchet MS" panose="020B0703020202090204" pitchFamily="34" charset="0"/>
              </a:rPr>
              <a:t>NAEAA Conference</a:t>
            </a:r>
            <a:br>
              <a:rPr lang="en-US" altLang="en-US" sz="1800" b="1" dirty="0">
                <a:solidFill>
                  <a:schemeClr val="accent2">
                    <a:lumMod val="40000"/>
                    <a:lumOff val="60000"/>
                  </a:schemeClr>
                </a:solidFill>
                <a:latin typeface="Trebuchet MS" panose="020B0703020202090204" pitchFamily="34" charset="0"/>
              </a:rPr>
            </a:br>
            <a:br>
              <a:rPr lang="en-US" altLang="en-US" sz="800" b="1" dirty="0">
                <a:solidFill>
                  <a:schemeClr val="accent2">
                    <a:lumMod val="40000"/>
                    <a:lumOff val="60000"/>
                  </a:schemeClr>
                </a:solidFill>
                <a:latin typeface="Trebuchet MS" panose="020B0703020202090204" pitchFamily="34" charset="0"/>
              </a:rPr>
            </a:br>
            <a:r>
              <a:rPr lang="en-US" altLang="en-US" sz="1800" b="1" dirty="0">
                <a:solidFill>
                  <a:schemeClr val="accent2">
                    <a:lumMod val="40000"/>
                    <a:lumOff val="60000"/>
                  </a:schemeClr>
                </a:solidFill>
                <a:latin typeface="Trebuchet MS" panose="020B0703020202090204" pitchFamily="34" charset="0"/>
              </a:rPr>
              <a:t>May 29, 2024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81">
            <a:extLst>
              <a:ext uri="{FF2B5EF4-FFF2-40B4-BE49-F238E27FC236}">
                <a16:creationId xmlns:a16="http://schemas.microsoft.com/office/drawing/2014/main" id="{1E76D929-71E8-BCE4-02C7-B1A01B7C1505}"/>
              </a:ext>
            </a:extLst>
          </p:cNvPr>
          <p:cNvSpPr/>
          <p:nvPr/>
        </p:nvSpPr>
        <p:spPr>
          <a:xfrm>
            <a:off x="304800" y="472877"/>
            <a:ext cx="3581400" cy="1513911"/>
          </a:xfrm>
          <a:prstGeom prst="roundRect">
            <a:avLst/>
          </a:prstGeom>
          <a:solidFill>
            <a:srgbClr val="2B68D7"/>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4E6F9076-8B2A-4768-A29A-CBE8A2924829}"/>
              </a:ext>
            </a:extLst>
          </p:cNvPr>
          <p:cNvSpPr txBox="1"/>
          <p:nvPr/>
        </p:nvSpPr>
        <p:spPr>
          <a:xfrm>
            <a:off x="533400" y="960296"/>
            <a:ext cx="3200400" cy="697830"/>
          </a:xfrm>
          <a:prstGeom prst="rect">
            <a:avLst/>
          </a:prstGeo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altLang="en-US" sz="3900" b="1" dirty="0">
                <a:solidFill>
                  <a:schemeClr val="bg1"/>
                </a:solidFill>
                <a:latin typeface="Trebuchet MS" panose="020B0703020202090204" pitchFamily="34" charset="0"/>
              </a:rPr>
              <a:t>Horsemanship</a:t>
            </a:r>
            <a:r>
              <a:rPr kumimoji="0" lang="en-US" sz="4800" b="1" i="0" u="none" strike="noStrike" kern="1200" cap="none" spc="0" normalizeH="0" baseline="0" noProof="0" dirty="0">
                <a:ln>
                  <a:noFill/>
                </a:ln>
                <a:solidFill>
                  <a:schemeClr val="bg1"/>
                </a:solidFill>
                <a:effectLst/>
                <a:uLnTx/>
                <a:uFillTx/>
                <a:latin typeface="Modern Love"/>
                <a:ea typeface="+mn-ea"/>
                <a:cs typeface="+mn-cs"/>
              </a:rPr>
              <a:t> </a:t>
            </a:r>
          </a:p>
        </p:txBody>
      </p:sp>
      <p:sp>
        <p:nvSpPr>
          <p:cNvPr id="2" name="Rectangle 1">
            <a:extLst>
              <a:ext uri="{FF2B5EF4-FFF2-40B4-BE49-F238E27FC236}">
                <a16:creationId xmlns:a16="http://schemas.microsoft.com/office/drawing/2014/main" id="{1ACC8671-B19C-4C29-970B-FA79F326CF49}"/>
              </a:ext>
            </a:extLst>
          </p:cNvPr>
          <p:cNvSpPr/>
          <p:nvPr/>
        </p:nvSpPr>
        <p:spPr>
          <a:xfrm>
            <a:off x="4114800" y="3810000"/>
            <a:ext cx="4805627" cy="2438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Lucida Sans" panose="020B0602030504020204" pitchFamily="34" charset="0"/>
              <a:ea typeface="Calibri" panose="020F0502020204030204" pitchFamily="34" charset="0"/>
              <a:cs typeface="Times New Roman (Body 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Lucida Sans" panose="020B0602030504020204" pitchFamily="34" charset="0"/>
                <a:ea typeface="+mn-ea"/>
                <a:cs typeface="+mn-cs"/>
              </a:rPr>
              <a:t>Therapeutic Riding/Adaptive Riding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effectLst/>
              <a:uLnTx/>
              <a:uFillTx/>
              <a:latin typeface="Lucida Sans" panose="020B0602030504020204" pitchFamily="34" charset="0"/>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Lucida Sans" panose="020B0602030504020204" pitchFamily="34" charset="0"/>
                <a:ea typeface="+mn-ea"/>
                <a:cs typeface="+mn-cs"/>
              </a:rPr>
              <a:t>Interactive Vaulting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effectLst/>
              <a:uLnTx/>
              <a:uFillTx/>
              <a:latin typeface="Lucida Sans" panose="020B0602030504020204" pitchFamily="34" charset="0"/>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Lucida Sans" panose="020B0602030504020204" pitchFamily="34" charset="0"/>
                <a:ea typeface="+mn-ea"/>
                <a:cs typeface="+mn-cs"/>
              </a:rPr>
              <a:t>Driving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effectLst/>
              <a:uLnTx/>
              <a:uFillTx/>
              <a:latin typeface="Lucida Sans" panose="020B0602030504020204" pitchFamily="34" charset="0"/>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effectLst/>
                <a:uLnTx/>
                <a:uFillTx/>
                <a:latin typeface="Lucida Sans" panose="020B0602030504020204" pitchFamily="34" charset="0"/>
                <a:ea typeface="+mn-ea"/>
                <a:cs typeface="+mn-cs"/>
              </a:rPr>
              <a:t>Adaptive Equestrian Sports</a:t>
            </a:r>
          </a:p>
        </p:txBody>
      </p:sp>
      <p:pic>
        <p:nvPicPr>
          <p:cNvPr id="4" name="Picture 3" descr="A young child with a horse&#10;&#10;Description automatically generated">
            <a:extLst>
              <a:ext uri="{FF2B5EF4-FFF2-40B4-BE49-F238E27FC236}">
                <a16:creationId xmlns:a16="http://schemas.microsoft.com/office/drawing/2014/main" id="{5790C269-6037-65BC-016A-CD4934A02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22" y="2091089"/>
            <a:ext cx="3424839" cy="4432144"/>
          </a:xfrm>
          <a:prstGeom prst="rect">
            <a:avLst/>
          </a:prstGeom>
        </p:spPr>
      </p:pic>
      <p:sp>
        <p:nvSpPr>
          <p:cNvPr id="6" name="TextBox 5">
            <a:extLst>
              <a:ext uri="{FF2B5EF4-FFF2-40B4-BE49-F238E27FC236}">
                <a16:creationId xmlns:a16="http://schemas.microsoft.com/office/drawing/2014/main" id="{B85502CD-22A2-0BB6-D431-9DFC5C457C0A}"/>
              </a:ext>
            </a:extLst>
          </p:cNvPr>
          <p:cNvSpPr txBox="1"/>
          <p:nvPr/>
        </p:nvSpPr>
        <p:spPr>
          <a:xfrm>
            <a:off x="4114800" y="1986788"/>
            <a:ext cx="5144386" cy="1569660"/>
          </a:xfrm>
          <a:prstGeom prst="rect">
            <a:avLst/>
          </a:prstGeom>
          <a:noFill/>
        </p:spPr>
        <p:txBody>
          <a:bodyPr wrap="square">
            <a:spAutoFit/>
          </a:bodyPr>
          <a:lstStyle/>
          <a:p>
            <a:r>
              <a:rPr lang="en-US" sz="2400" dirty="0">
                <a:effectLst/>
                <a:latin typeface="Lucida Sans" panose="020B0602030504020204" pitchFamily="34" charset="77"/>
              </a:rPr>
              <a:t>An area of </a:t>
            </a:r>
            <a:r>
              <a:rPr lang="en-US" sz="2400" b="1" dirty="0">
                <a:effectLst/>
                <a:latin typeface="Lucida Sans" panose="020B0602030504020204" pitchFamily="34" charset="77"/>
              </a:rPr>
              <a:t>non-therapy services </a:t>
            </a:r>
            <a:r>
              <a:rPr lang="en-US" sz="2400" dirty="0">
                <a:effectLst/>
                <a:latin typeface="Lucida Sans" panose="020B0602030504020204" pitchFamily="34" charset="77"/>
              </a:rPr>
              <a:t>focused on various equestrian disciplines</a:t>
            </a:r>
            <a:r>
              <a:rPr lang="en-US" sz="2400" dirty="0">
                <a:latin typeface="Lucida Sans" panose="020B0602030504020204" pitchFamily="34" charset="77"/>
              </a:rPr>
              <a:t> </a:t>
            </a:r>
            <a:r>
              <a:rPr lang="en-US" sz="2400" dirty="0">
                <a:effectLst/>
                <a:latin typeface="Lucida Sans" panose="020B0602030504020204" pitchFamily="34" charset="77"/>
              </a:rPr>
              <a:t>for individuals or </a:t>
            </a:r>
          </a:p>
          <a:p>
            <a:r>
              <a:rPr lang="en-US" sz="2400" dirty="0">
                <a:effectLst/>
                <a:latin typeface="Lucida Sans" panose="020B0602030504020204" pitchFamily="34" charset="77"/>
              </a:rPr>
              <a:t>groups with diverse needs.</a:t>
            </a:r>
          </a:p>
        </p:txBody>
      </p:sp>
    </p:spTree>
    <p:extLst>
      <p:ext uri="{BB962C8B-B14F-4D97-AF65-F5344CB8AC3E}">
        <p14:creationId xmlns:p14="http://schemas.microsoft.com/office/powerpoint/2010/main" val="267096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6F9076-8B2A-4768-A29A-CBE8A2924829}"/>
              </a:ext>
            </a:extLst>
          </p:cNvPr>
          <p:cNvSpPr txBox="1"/>
          <p:nvPr/>
        </p:nvSpPr>
        <p:spPr>
          <a:xfrm>
            <a:off x="863600" y="887973"/>
            <a:ext cx="7416800" cy="132556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altLang="en-US" sz="4400" b="1" dirty="0">
                <a:solidFill>
                  <a:schemeClr val="accent2">
                    <a:lumMod val="40000"/>
                    <a:lumOff val="60000"/>
                  </a:schemeClr>
                </a:solidFill>
                <a:latin typeface="Trebuchet MS" panose="020B0703020202090204" pitchFamily="34" charset="0"/>
              </a:rPr>
              <a:t>Terms Recommended for Discontinuation</a:t>
            </a:r>
            <a:r>
              <a:rPr kumimoji="0" lang="en-US" sz="4400" b="0" i="0" u="none" strike="noStrike" kern="1200" cap="none" spc="0" normalizeH="0" baseline="0" noProof="0" dirty="0">
                <a:ln>
                  <a:noFill/>
                </a:ln>
                <a:solidFill>
                  <a:prstClr val="white"/>
                </a:solidFill>
                <a:effectLst/>
                <a:uLnTx/>
                <a:uFillTx/>
                <a:latin typeface="Modern Love"/>
                <a:ea typeface="+mn-ea"/>
                <a:cs typeface="+mn-cs"/>
              </a:rPr>
              <a:t> </a:t>
            </a:r>
          </a:p>
        </p:txBody>
      </p:sp>
      <p:sp>
        <p:nvSpPr>
          <p:cNvPr id="2" name="Rectangle 1">
            <a:extLst>
              <a:ext uri="{FF2B5EF4-FFF2-40B4-BE49-F238E27FC236}">
                <a16:creationId xmlns:a16="http://schemas.microsoft.com/office/drawing/2014/main" id="{1ACC8671-B19C-4C29-970B-FA79F326CF49}"/>
              </a:ext>
            </a:extLst>
          </p:cNvPr>
          <p:cNvSpPr/>
          <p:nvPr/>
        </p:nvSpPr>
        <p:spPr>
          <a:xfrm>
            <a:off x="889381" y="2077230"/>
            <a:ext cx="7416800" cy="4018770"/>
          </a:xfrm>
          <a:prstGeom prst="rect">
            <a:avLst/>
          </a:prstGeom>
        </p:spPr>
        <p:txBody>
          <a:bodyPr vert="horz" lIns="91440" tIns="45720" rIns="91440" bIns="45720" rtlCol="0">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Equine Therapy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Equine-assisted Activities and Therapies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Equine-assisted Therapy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Equestrian Therapy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effectLst/>
                <a:uLnTx/>
                <a:uFillTx/>
                <a:latin typeface="Lucida Sans" panose="020B0602030504020204" pitchFamily="34" charset="0"/>
                <a:ea typeface="+mn-ea"/>
                <a:cs typeface="+mn-cs"/>
              </a:rPr>
              <a:t>Hippotherapist</a:t>
            </a:r>
            <a:endParaRPr kumimoji="0" lang="en-US" sz="2400" b="0" i="0" u="none" strike="noStrike" kern="1200" cap="none" spc="0" normalizeH="0" baseline="0" noProof="0" dirty="0">
              <a:ln>
                <a:noFill/>
              </a:ln>
              <a:effectLst/>
              <a:uLnTx/>
              <a:uFillTx/>
              <a:latin typeface="Lucida Sans" panose="020B0602030504020204"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Hippotherapy Program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Horse Therapy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Lucida Sans" panose="020B0602030504020204" pitchFamily="34" charset="0"/>
                <a:ea typeface="+mn-ea"/>
                <a:cs typeface="+mn-cs"/>
              </a:rPr>
              <a:t>Therapy Riding</a:t>
            </a:r>
            <a:endParaRPr kumimoji="0" lang="en-US" sz="2400" b="0" i="0" u="none" strike="sngStrike" kern="1200" cap="none" spc="0" normalizeH="0" baseline="0" noProof="0" dirty="0">
              <a:ln>
                <a:noFill/>
              </a:ln>
              <a:effectLst/>
              <a:uLnTx/>
              <a:uFillTx/>
              <a:latin typeface="Lucida Sans" panose="020B0602030504020204" pitchFamily="34" charset="0"/>
              <a:ea typeface="+mn-ea"/>
              <a:cs typeface="+mn-cs"/>
            </a:endParaRPr>
          </a:p>
        </p:txBody>
      </p:sp>
    </p:spTree>
    <p:extLst>
      <p:ext uri="{BB962C8B-B14F-4D97-AF65-F5344CB8AC3E}">
        <p14:creationId xmlns:p14="http://schemas.microsoft.com/office/powerpoint/2010/main" val="315700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E26B29-C33F-25AD-7E0F-78AF15589265}"/>
              </a:ext>
            </a:extLst>
          </p:cNvPr>
          <p:cNvPicPr>
            <a:picLocks noChangeAspect="1"/>
          </p:cNvPicPr>
          <p:nvPr/>
        </p:nvPicPr>
        <p:blipFill>
          <a:blip r:embed="rId2"/>
          <a:stretch>
            <a:fillRect/>
          </a:stretch>
        </p:blipFill>
        <p:spPr>
          <a:xfrm>
            <a:off x="4572000" y="1219200"/>
            <a:ext cx="4178975" cy="5410200"/>
          </a:xfrm>
          <a:prstGeom prst="rect">
            <a:avLst/>
          </a:prstGeom>
        </p:spPr>
      </p:pic>
      <p:sp>
        <p:nvSpPr>
          <p:cNvPr id="6" name="TextBox 5">
            <a:extLst>
              <a:ext uri="{FF2B5EF4-FFF2-40B4-BE49-F238E27FC236}">
                <a16:creationId xmlns:a16="http://schemas.microsoft.com/office/drawing/2014/main" id="{57667C71-FC59-6B0A-4E41-78AC1ADD54CB}"/>
              </a:ext>
            </a:extLst>
          </p:cNvPr>
          <p:cNvSpPr txBox="1"/>
          <p:nvPr/>
        </p:nvSpPr>
        <p:spPr>
          <a:xfrm>
            <a:off x="990600" y="1985308"/>
            <a:ext cx="3048000" cy="3046988"/>
          </a:xfrm>
          <a:prstGeom prst="rect">
            <a:avLst/>
          </a:prstGeom>
          <a:noFill/>
        </p:spPr>
        <p:txBody>
          <a:bodyPr wrap="square">
            <a:spAutoFit/>
          </a:bodyPr>
          <a:lstStyle/>
          <a:p>
            <a:pPr algn="ctr">
              <a:spcBef>
                <a:spcPct val="0"/>
              </a:spcBef>
              <a:buFontTx/>
              <a:buNone/>
            </a:pPr>
            <a:r>
              <a:rPr lang="en-US" altLang="en-US" sz="4000" b="1" dirty="0">
                <a:solidFill>
                  <a:schemeClr val="accent2">
                    <a:lumMod val="40000"/>
                    <a:lumOff val="60000"/>
                  </a:schemeClr>
                </a:solidFill>
                <a:latin typeface="Trebuchet MS" panose="020B0703020202090204" pitchFamily="34" charset="0"/>
              </a:rPr>
              <a:t>Questions</a:t>
            </a:r>
            <a:br>
              <a:rPr lang="en-US" altLang="en-US" sz="4000" b="1" dirty="0">
                <a:solidFill>
                  <a:schemeClr val="accent2">
                    <a:lumMod val="40000"/>
                    <a:lumOff val="60000"/>
                  </a:schemeClr>
                </a:solidFill>
                <a:latin typeface="Trebuchet MS" panose="020B0703020202090204" pitchFamily="34" charset="0"/>
              </a:rPr>
            </a:br>
            <a:r>
              <a:rPr lang="en-US" altLang="en-US" sz="4000" b="1" dirty="0">
                <a:solidFill>
                  <a:schemeClr val="accent2">
                    <a:lumMod val="40000"/>
                    <a:lumOff val="60000"/>
                  </a:schemeClr>
                </a:solidFill>
                <a:latin typeface="Trebuchet MS" panose="020B0703020202090204" pitchFamily="34" charset="0"/>
              </a:rPr>
              <a:t>&amp;</a:t>
            </a:r>
            <a:br>
              <a:rPr lang="en-US" altLang="en-US" sz="4000" b="1" dirty="0">
                <a:solidFill>
                  <a:schemeClr val="accent2">
                    <a:lumMod val="40000"/>
                    <a:lumOff val="60000"/>
                  </a:schemeClr>
                </a:solidFill>
                <a:latin typeface="Trebuchet MS" panose="020B0703020202090204" pitchFamily="34" charset="0"/>
              </a:rPr>
            </a:br>
            <a:r>
              <a:rPr lang="en-US" altLang="en-US" sz="4000" b="1" dirty="0">
                <a:solidFill>
                  <a:schemeClr val="accent2">
                    <a:lumMod val="40000"/>
                    <a:lumOff val="60000"/>
                  </a:schemeClr>
                </a:solidFill>
                <a:latin typeface="Trebuchet MS" panose="020B0703020202090204" pitchFamily="34" charset="0"/>
              </a:rPr>
              <a:t>Discussion</a:t>
            </a:r>
          </a:p>
          <a:p>
            <a:pPr algn="ctr">
              <a:spcBef>
                <a:spcPct val="0"/>
              </a:spcBef>
              <a:buFontTx/>
              <a:buNone/>
            </a:pPr>
            <a:endParaRPr lang="en-US" altLang="en-US" sz="4000" b="1" dirty="0">
              <a:solidFill>
                <a:schemeClr val="accent2">
                  <a:lumMod val="40000"/>
                  <a:lumOff val="60000"/>
                </a:schemeClr>
              </a:solidFill>
              <a:latin typeface="Trebuchet MS" panose="020B0703020202090204" pitchFamily="34" charset="0"/>
            </a:endParaRPr>
          </a:p>
          <a:p>
            <a:pPr algn="ctr">
              <a:spcBef>
                <a:spcPct val="0"/>
              </a:spcBef>
              <a:buFontTx/>
              <a:buNone/>
            </a:pPr>
            <a:r>
              <a:rPr lang="en-US" altLang="en-US" sz="3200" b="1" dirty="0" err="1">
                <a:solidFill>
                  <a:schemeClr val="accent2">
                    <a:lumMod val="40000"/>
                    <a:lumOff val="60000"/>
                  </a:schemeClr>
                </a:solidFill>
                <a:latin typeface="Trebuchet MS" panose="020B0703020202090204" pitchFamily="34" charset="0"/>
              </a:rPr>
              <a:t>Academia.edu</a:t>
            </a:r>
            <a:endParaRPr lang="en-US" altLang="en-US" sz="3200" b="1" dirty="0">
              <a:solidFill>
                <a:schemeClr val="accent2">
                  <a:lumMod val="40000"/>
                  <a:lumOff val="60000"/>
                </a:schemeClr>
              </a:solidFill>
            </a:endParaRPr>
          </a:p>
        </p:txBody>
      </p:sp>
    </p:spTree>
    <p:extLst>
      <p:ext uri="{BB962C8B-B14F-4D97-AF65-F5344CB8AC3E}">
        <p14:creationId xmlns:p14="http://schemas.microsoft.com/office/powerpoint/2010/main" val="625993115"/>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E30E4-2A0B-4261-9DB7-18EC81B0BFEE}"/>
              </a:ext>
            </a:extLst>
          </p:cNvPr>
          <p:cNvSpPr>
            <a:spLocks noGrp="1"/>
          </p:cNvSpPr>
          <p:nvPr>
            <p:ph type="title"/>
          </p:nvPr>
        </p:nvSpPr>
        <p:spPr>
          <a:xfrm>
            <a:off x="267588" y="762000"/>
            <a:ext cx="8229600" cy="857250"/>
          </a:xfrm>
        </p:spPr>
        <p:txBody>
          <a:bodyPr>
            <a:normAutofit/>
          </a:bodyPr>
          <a:lstStyle/>
          <a:p>
            <a:pPr algn="l"/>
            <a:r>
              <a:rPr lang="en-US" altLang="en-US" sz="3600" b="1" dirty="0">
                <a:solidFill>
                  <a:schemeClr val="accent2">
                    <a:lumMod val="40000"/>
                    <a:lumOff val="60000"/>
                  </a:schemeClr>
                </a:solidFill>
                <a:latin typeface="Trebuchet MS" panose="020B0703020202090204" pitchFamily="34" charset="0"/>
              </a:rPr>
              <a:t>Why</a:t>
            </a:r>
            <a:r>
              <a:rPr lang="en-US" sz="3600" dirty="0">
                <a:solidFill>
                  <a:schemeClr val="accent2">
                    <a:lumMod val="40000"/>
                    <a:lumOff val="60000"/>
                  </a:schemeClr>
                </a:solidFill>
                <a:effectLst>
                  <a:outerShdw blurRad="38100" dist="38100" dir="2700000" algn="tl">
                    <a:srgbClr val="000000">
                      <a:alpha val="43137"/>
                    </a:srgbClr>
                  </a:outerShdw>
                </a:effectLst>
                <a:latin typeface="Modern Love" panose="04090805081005020601" pitchFamily="82" charset="0"/>
              </a:rPr>
              <a:t> </a:t>
            </a:r>
            <a:r>
              <a:rPr lang="en-US" altLang="en-US" sz="3600" b="1" dirty="0">
                <a:solidFill>
                  <a:schemeClr val="accent2">
                    <a:lumMod val="40000"/>
                    <a:lumOff val="60000"/>
                  </a:schemeClr>
                </a:solidFill>
                <a:latin typeface="Trebuchet MS" panose="020B0703020202090204" pitchFamily="34" charset="0"/>
              </a:rPr>
              <a:t>Optimal Terminology?</a:t>
            </a:r>
            <a:endParaRPr lang="en-US" sz="3600" dirty="0">
              <a:solidFill>
                <a:schemeClr val="accent2">
                  <a:lumMod val="40000"/>
                  <a:lumOff val="60000"/>
                </a:schemeClr>
              </a:solidFill>
              <a:effectLst>
                <a:outerShdw blurRad="38100" dist="38100" dir="2700000" algn="tl">
                  <a:srgbClr val="000000">
                    <a:alpha val="43137"/>
                  </a:srgbClr>
                </a:outerShdw>
              </a:effectLst>
              <a:latin typeface="Modern Love" panose="04090805081005020601" pitchFamily="82" charset="0"/>
            </a:endParaRPr>
          </a:p>
        </p:txBody>
      </p:sp>
      <p:sp>
        <p:nvSpPr>
          <p:cNvPr id="4" name="Content Placeholder 3">
            <a:extLst>
              <a:ext uri="{FF2B5EF4-FFF2-40B4-BE49-F238E27FC236}">
                <a16:creationId xmlns:a16="http://schemas.microsoft.com/office/drawing/2014/main" id="{F31B3034-C8E6-104E-9D08-ACAD657DC097}"/>
              </a:ext>
            </a:extLst>
          </p:cNvPr>
          <p:cNvSpPr>
            <a:spLocks noGrp="1"/>
          </p:cNvSpPr>
          <p:nvPr>
            <p:ph idx="1"/>
          </p:nvPr>
        </p:nvSpPr>
        <p:spPr>
          <a:xfrm>
            <a:off x="304802" y="1754673"/>
            <a:ext cx="8481060" cy="4767133"/>
          </a:xfrm>
        </p:spPr>
        <p:txBody>
          <a:bodyPr>
            <a:normAutofit/>
          </a:bodyPr>
          <a:lstStyle/>
          <a:p>
            <a:pPr marL="0" indent="0">
              <a:buNone/>
            </a:pPr>
            <a:r>
              <a:rPr lang="en-US" sz="2400" dirty="0"/>
              <a:t>To reduce confusion and better meet the needs of the following stakeholders:</a:t>
            </a:r>
          </a:p>
          <a:p>
            <a:pPr marL="0" indent="0">
              <a:buNone/>
            </a:pPr>
            <a:endParaRPr lang="en-US" sz="2400" dirty="0"/>
          </a:p>
          <a:p>
            <a:r>
              <a:rPr lang="en-US" sz="2400" dirty="0"/>
              <a:t>Consumers – individuals, and organizations</a:t>
            </a:r>
          </a:p>
          <a:p>
            <a:r>
              <a:rPr lang="en-US" sz="2400" dirty="0"/>
              <a:t>Researchers – increasing the credibility of all Equine-assisted Services (EAS)</a:t>
            </a:r>
          </a:p>
          <a:p>
            <a:r>
              <a:rPr lang="en-US" sz="2400" dirty="0"/>
              <a:t>Service Providers – clarity about services offered and addressing liability</a:t>
            </a:r>
          </a:p>
          <a:p>
            <a:r>
              <a:rPr lang="en-US" sz="2400" dirty="0"/>
              <a:t>Service Funders – insurance and philanthropic funding</a:t>
            </a:r>
          </a:p>
          <a:p>
            <a:endParaRPr lang="en-US" dirty="0"/>
          </a:p>
        </p:txBody>
      </p:sp>
    </p:spTree>
    <p:extLst>
      <p:ext uri="{BB962C8B-B14F-4D97-AF65-F5344CB8AC3E}">
        <p14:creationId xmlns:p14="http://schemas.microsoft.com/office/powerpoint/2010/main" val="362044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imeline&#10;&#10;Description automatically generated">
            <a:extLst>
              <a:ext uri="{FF2B5EF4-FFF2-40B4-BE49-F238E27FC236}">
                <a16:creationId xmlns:a16="http://schemas.microsoft.com/office/drawing/2014/main" id="{43936D81-96F1-4FD0-9D60-469E4694039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2" y="1308558"/>
            <a:ext cx="8547861" cy="4721675"/>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CEBE30E4-2A0B-4261-9DB7-18EC81B0BFEE}"/>
              </a:ext>
            </a:extLst>
          </p:cNvPr>
          <p:cNvSpPr>
            <a:spLocks noGrp="1"/>
          </p:cNvSpPr>
          <p:nvPr>
            <p:ph type="title"/>
          </p:nvPr>
        </p:nvSpPr>
        <p:spPr>
          <a:xfrm>
            <a:off x="304802" y="533400"/>
            <a:ext cx="8229600" cy="857250"/>
          </a:xfrm>
        </p:spPr>
        <p:txBody>
          <a:bodyPr>
            <a:normAutofit/>
          </a:bodyPr>
          <a:lstStyle/>
          <a:p>
            <a:pPr algn="l"/>
            <a:r>
              <a:rPr lang="en-US" altLang="en-US" sz="3600" b="1" dirty="0">
                <a:solidFill>
                  <a:schemeClr val="accent2">
                    <a:lumMod val="40000"/>
                    <a:lumOff val="60000"/>
                  </a:schemeClr>
                </a:solidFill>
                <a:latin typeface="Trebuchet MS" panose="020B0703020202090204" pitchFamily="34" charset="0"/>
              </a:rPr>
              <a:t>Consensus Building Process</a:t>
            </a:r>
            <a:endParaRPr lang="en-US" sz="3600" dirty="0">
              <a:solidFill>
                <a:schemeClr val="accent2">
                  <a:lumMod val="40000"/>
                  <a:lumOff val="60000"/>
                </a:schemeClr>
              </a:solidFill>
              <a:effectLst>
                <a:outerShdw blurRad="38100" dist="38100" dir="2700000" algn="tl">
                  <a:srgbClr val="000000">
                    <a:alpha val="43137"/>
                  </a:srgbClr>
                </a:outerShdw>
              </a:effectLst>
              <a:latin typeface="Modern Love" panose="04090805081005020601" pitchFamily="82" charset="0"/>
            </a:endParaRPr>
          </a:p>
        </p:txBody>
      </p:sp>
      <p:sp>
        <p:nvSpPr>
          <p:cNvPr id="2" name="TextBox 1">
            <a:extLst>
              <a:ext uri="{FF2B5EF4-FFF2-40B4-BE49-F238E27FC236}">
                <a16:creationId xmlns:a16="http://schemas.microsoft.com/office/drawing/2014/main" id="{5C930665-8C06-734C-9235-F45662EA83A2}"/>
              </a:ext>
            </a:extLst>
          </p:cNvPr>
          <p:cNvSpPr txBox="1"/>
          <p:nvPr/>
        </p:nvSpPr>
        <p:spPr>
          <a:xfrm>
            <a:off x="730632" y="6169477"/>
            <a:ext cx="76962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Wood, Alm, Benjamin, Thomas, Anderson, Pohl &amp; Kane (In press). Optimal terminology for services in the United States that incorporate horses to benefit people: A consensus document. </a:t>
            </a:r>
            <a:r>
              <a:rPr kumimoji="0" lang="en-US" sz="1000" b="0" i="1" u="none" strike="noStrike" kern="1200" cap="none" spc="0" normalizeH="0" baseline="0" noProof="0" dirty="0">
                <a:ln>
                  <a:noFill/>
                </a:ln>
                <a:solidFill>
                  <a:prstClr val="black"/>
                </a:solidFill>
                <a:effectLst/>
                <a:uLnTx/>
                <a:uFillTx/>
                <a:latin typeface="Calibri"/>
                <a:ea typeface="+mn-ea"/>
                <a:cs typeface="+mn-cs"/>
              </a:rPr>
              <a:t>Journal of Alternative &amp; Complementary Medicine.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89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0713-D714-FA42-ABE9-0E498C1C5C57}"/>
              </a:ext>
            </a:extLst>
          </p:cNvPr>
          <p:cNvSpPr>
            <a:spLocks noGrp="1"/>
          </p:cNvSpPr>
          <p:nvPr>
            <p:ph type="title"/>
          </p:nvPr>
        </p:nvSpPr>
        <p:spPr>
          <a:xfrm>
            <a:off x="184142" y="304800"/>
            <a:ext cx="4387858" cy="3566160"/>
          </a:xfrm>
        </p:spPr>
        <p:txBody>
          <a:bodyPr vert="horz" lIns="91440" tIns="45720" rIns="91440" bIns="45720" rtlCol="0" anchor="b">
            <a:normAutofit fontScale="90000"/>
          </a:bodyPr>
          <a:lstStyle/>
          <a:p>
            <a:pPr algn="l">
              <a:lnSpc>
                <a:spcPct val="90000"/>
              </a:lnSpc>
            </a:pPr>
            <a:r>
              <a:rPr lang="en-US" sz="3600" b="1" dirty="0">
                <a:solidFill>
                  <a:schemeClr val="tx1"/>
                </a:solidFill>
                <a:effectLst>
                  <a:outerShdw blurRad="38100" dist="38100" dir="2700000" algn="tl">
                    <a:srgbClr val="000000">
                      <a:alpha val="43137"/>
                    </a:srgbClr>
                  </a:outerShdw>
                </a:effectLst>
              </a:rPr>
              <a:t>Optimal Terminology for Services in the United States That Incorporate Horses</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to Benefit People:</a:t>
            </a:r>
            <a:br>
              <a:rPr lang="en-US" sz="3600" b="1" dirty="0">
                <a:solidFill>
                  <a:schemeClr val="tx1"/>
                </a:solidFill>
                <a:effectLst>
                  <a:outerShdw blurRad="38100" dist="38100" dir="2700000" algn="tl">
                    <a:srgbClr val="000000">
                      <a:alpha val="43137"/>
                    </a:srgbClr>
                  </a:outerShdw>
                </a:effectLst>
              </a:rPr>
            </a:br>
            <a:r>
              <a:rPr lang="en-US" sz="3600" b="1" dirty="0">
                <a:solidFill>
                  <a:schemeClr val="tx1"/>
                </a:solidFill>
                <a:effectLst>
                  <a:outerShdw blurRad="38100" dist="38100" dir="2700000" algn="tl">
                    <a:srgbClr val="000000">
                      <a:alpha val="43137"/>
                    </a:srgbClr>
                  </a:outerShdw>
                </a:effectLst>
              </a:rPr>
              <a:t>A Consensus Document</a:t>
            </a:r>
            <a:br>
              <a:rPr lang="en-US" sz="2400" dirty="0">
                <a:solidFill>
                  <a:srgbClr val="00B050"/>
                </a:solidFill>
              </a:rPr>
            </a:br>
            <a:endParaRPr lang="en-US" sz="2600" dirty="0"/>
          </a:p>
        </p:txBody>
      </p:sp>
      <p:pic>
        <p:nvPicPr>
          <p:cNvPr id="1026" name="Picture 2" descr="EAL">
            <a:extLst>
              <a:ext uri="{FF2B5EF4-FFF2-40B4-BE49-F238E27FC236}">
                <a16:creationId xmlns:a16="http://schemas.microsoft.com/office/drawing/2014/main" id="{700B4D66-D189-7545-BE4D-8B66F17CC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165" r="17407" b="2"/>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7F021F-5444-B742-B2D4-2E801A3048F9}"/>
              </a:ext>
            </a:extLst>
          </p:cNvPr>
          <p:cNvSpPr txBox="1"/>
          <p:nvPr/>
        </p:nvSpPr>
        <p:spPr>
          <a:xfrm>
            <a:off x="184142" y="4114800"/>
            <a:ext cx="3648185" cy="2277547"/>
          </a:xfrm>
          <a:prstGeom prst="rect">
            <a:avLst/>
          </a:prstGeom>
          <a:noFill/>
        </p:spPr>
        <p:txBody>
          <a:bodyPr wrap="square" rtlCol="0">
            <a:spAutoFit/>
          </a:bodyPr>
          <a:lstStyle/>
          <a:p>
            <a:r>
              <a:rPr lang="en-US" sz="2800" dirty="0"/>
              <a:t>Funded by the </a:t>
            </a:r>
          </a:p>
          <a:p>
            <a:r>
              <a:rPr lang="en-US" sz="2800" dirty="0"/>
              <a:t>Bob Woodruff Foundation</a:t>
            </a:r>
          </a:p>
          <a:p>
            <a:endParaRPr lang="en-US" sz="1000" dirty="0"/>
          </a:p>
          <a:p>
            <a:r>
              <a:rPr lang="en-US" sz="1600" dirty="0">
                <a:solidFill>
                  <a:schemeClr val="accent2">
                    <a:lumMod val="40000"/>
                    <a:lumOff val="60000"/>
                  </a:schemeClr>
                </a:solidFill>
              </a:rPr>
              <a:t>Published in the </a:t>
            </a:r>
            <a:r>
              <a:rPr lang="en-US" sz="1600" i="1" dirty="0">
                <a:solidFill>
                  <a:schemeClr val="accent2">
                    <a:lumMod val="40000"/>
                    <a:lumOff val="60000"/>
                  </a:schemeClr>
                </a:solidFill>
              </a:rPr>
              <a:t>Journal for Alternative and Complementary Medicine</a:t>
            </a:r>
            <a:r>
              <a:rPr lang="en-US" sz="1600" dirty="0">
                <a:solidFill>
                  <a:schemeClr val="accent2">
                    <a:lumMod val="40000"/>
                    <a:lumOff val="60000"/>
                  </a:schemeClr>
                </a:solidFill>
              </a:rPr>
              <a:t>, November 2020</a:t>
            </a:r>
          </a:p>
        </p:txBody>
      </p:sp>
    </p:spTree>
    <p:extLst>
      <p:ext uri="{BB962C8B-B14F-4D97-AF65-F5344CB8AC3E}">
        <p14:creationId xmlns:p14="http://schemas.microsoft.com/office/powerpoint/2010/main" val="132734618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AD04-B58A-244B-A0F1-273ADD0C0EA7}"/>
              </a:ext>
            </a:extLst>
          </p:cNvPr>
          <p:cNvSpPr>
            <a:spLocks noGrp="1"/>
          </p:cNvSpPr>
          <p:nvPr>
            <p:ph type="title"/>
          </p:nvPr>
        </p:nvSpPr>
        <p:spPr>
          <a:xfrm>
            <a:off x="578820" y="473765"/>
            <a:ext cx="3238501" cy="1033669"/>
          </a:xfrm>
        </p:spPr>
        <p:txBody>
          <a:bodyPr>
            <a:normAutofit/>
          </a:bodyPr>
          <a:lstStyle/>
          <a:p>
            <a:r>
              <a:rPr lang="en-US" altLang="en-US" sz="3600" b="1" dirty="0">
                <a:solidFill>
                  <a:schemeClr val="accent2">
                    <a:lumMod val="40000"/>
                    <a:lumOff val="60000"/>
                  </a:schemeClr>
                </a:solidFill>
                <a:latin typeface="Trebuchet MS" panose="020B0703020202090204" pitchFamily="34" charset="0"/>
              </a:rPr>
              <a:t>Authors</a:t>
            </a:r>
            <a:endParaRPr lang="en-US" sz="3600" dirty="0">
              <a:solidFill>
                <a:schemeClr val="accent2">
                  <a:lumMod val="40000"/>
                  <a:lumOff val="60000"/>
                </a:schemeClr>
              </a:solidFill>
            </a:endParaRPr>
          </a:p>
        </p:txBody>
      </p:sp>
      <p:sp>
        <p:nvSpPr>
          <p:cNvPr id="3" name="Content Placeholder 2">
            <a:extLst>
              <a:ext uri="{FF2B5EF4-FFF2-40B4-BE49-F238E27FC236}">
                <a16:creationId xmlns:a16="http://schemas.microsoft.com/office/drawing/2014/main" id="{C67137DC-A8BE-5E48-9157-EAE9FBA04E44}"/>
              </a:ext>
            </a:extLst>
          </p:cNvPr>
          <p:cNvSpPr>
            <a:spLocks noGrp="1"/>
          </p:cNvSpPr>
          <p:nvPr>
            <p:ph idx="1"/>
          </p:nvPr>
        </p:nvSpPr>
        <p:spPr>
          <a:xfrm>
            <a:off x="578820" y="990600"/>
            <a:ext cx="7986359" cy="5257800"/>
          </a:xfrm>
        </p:spPr>
        <p:txBody>
          <a:bodyPr anchor="ctr">
            <a:noAutofit/>
          </a:bodyPr>
          <a:lstStyle/>
          <a:p>
            <a:pPr marL="0" indent="0">
              <a:lnSpc>
                <a:spcPct val="90000"/>
              </a:lnSpc>
              <a:buNone/>
            </a:pPr>
            <a:endParaRPr lang="en-US" sz="2400" b="1" dirty="0">
              <a:latin typeface="Candara" panose="020E0502030303020204" pitchFamily="34" charset="0"/>
            </a:endParaRPr>
          </a:p>
          <a:p>
            <a:pPr marL="0" indent="0">
              <a:lnSpc>
                <a:spcPct val="90000"/>
              </a:lnSpc>
              <a:buNone/>
            </a:pPr>
            <a:r>
              <a:rPr lang="en-US" sz="2400" b="1" dirty="0">
                <a:latin typeface="Candara" panose="020E0502030303020204" pitchFamily="34" charset="0"/>
              </a:rPr>
              <a:t>Wendy Wood PhD. </a:t>
            </a:r>
            <a:r>
              <a:rPr lang="en-US" sz="1800" dirty="0">
                <a:latin typeface="Candara" panose="020E0502030303020204" pitchFamily="34" charset="0"/>
              </a:rPr>
              <a:t>(ret.) Researcher CSU Temple Grandin Center</a:t>
            </a:r>
          </a:p>
          <a:p>
            <a:pPr marL="0" indent="0">
              <a:lnSpc>
                <a:spcPct val="90000"/>
              </a:lnSpc>
              <a:buNone/>
            </a:pPr>
            <a:endParaRPr lang="en-US" sz="800" b="1" dirty="0">
              <a:latin typeface="Candara" panose="020E0502030303020204" pitchFamily="34" charset="0"/>
            </a:endParaRPr>
          </a:p>
          <a:p>
            <a:pPr marL="0" indent="0">
              <a:lnSpc>
                <a:spcPct val="90000"/>
              </a:lnSpc>
              <a:buNone/>
            </a:pPr>
            <a:r>
              <a:rPr lang="en-US" sz="2400" b="1" dirty="0">
                <a:latin typeface="Candara" panose="020E0502030303020204" pitchFamily="34" charset="0"/>
              </a:rPr>
              <a:t>Kathy </a:t>
            </a:r>
            <a:r>
              <a:rPr lang="en-US" sz="2400" b="1" dirty="0" err="1">
                <a:latin typeface="Candara" panose="020E0502030303020204" pitchFamily="34" charset="0"/>
              </a:rPr>
              <a:t>Alm</a:t>
            </a:r>
            <a:r>
              <a:rPr lang="en-US" sz="2400" b="1" dirty="0">
                <a:latin typeface="Candara" panose="020E0502030303020204" pitchFamily="34" charset="0"/>
              </a:rPr>
              <a:t> </a:t>
            </a:r>
            <a:r>
              <a:rPr lang="en-US" sz="1800" dirty="0">
                <a:latin typeface="Candara" panose="020E0502030303020204" pitchFamily="34" charset="0"/>
              </a:rPr>
              <a:t>CEO PATH Intl.</a:t>
            </a:r>
          </a:p>
          <a:p>
            <a:pPr marL="0" indent="0">
              <a:lnSpc>
                <a:spcPct val="90000"/>
              </a:lnSpc>
              <a:buNone/>
            </a:pPr>
            <a:endParaRPr lang="en-US" sz="800" dirty="0">
              <a:latin typeface="Candara" panose="020E0502030303020204" pitchFamily="34" charset="0"/>
            </a:endParaRPr>
          </a:p>
          <a:p>
            <a:pPr marL="0" indent="0">
              <a:lnSpc>
                <a:spcPct val="90000"/>
              </a:lnSpc>
              <a:buNone/>
            </a:pPr>
            <a:r>
              <a:rPr lang="en-US" sz="2400" b="1" dirty="0">
                <a:latin typeface="Candara" panose="020E0502030303020204" pitchFamily="34" charset="0"/>
              </a:rPr>
              <a:t>Joann Benjamin </a:t>
            </a:r>
            <a:r>
              <a:rPr lang="en-US" sz="1800" dirty="0">
                <a:latin typeface="Candara" panose="020E0502030303020204" pitchFamily="34" charset="0"/>
              </a:rPr>
              <a:t>Physical Therapist  American Hippotherapy Association </a:t>
            </a:r>
          </a:p>
          <a:p>
            <a:pPr marL="0" indent="0">
              <a:lnSpc>
                <a:spcPct val="90000"/>
              </a:lnSpc>
              <a:buNone/>
            </a:pPr>
            <a:endParaRPr lang="en-US" sz="800" dirty="0">
              <a:latin typeface="Candara" panose="020E0502030303020204" pitchFamily="34" charset="0"/>
            </a:endParaRPr>
          </a:p>
          <a:p>
            <a:pPr marL="0" indent="0">
              <a:lnSpc>
                <a:spcPct val="90000"/>
              </a:lnSpc>
              <a:buNone/>
            </a:pPr>
            <a:r>
              <a:rPr lang="en-US" sz="2400" b="1" dirty="0">
                <a:latin typeface="Candara" panose="020E0502030303020204" pitchFamily="34" charset="0"/>
              </a:rPr>
              <a:t>Lynn Thomas</a:t>
            </a:r>
            <a:r>
              <a:rPr lang="en-US" sz="1800" dirty="0">
                <a:latin typeface="Candara" panose="020E0502030303020204" pitchFamily="34" charset="0"/>
              </a:rPr>
              <a:t> Horses for Mental Health, Arenas for Change</a:t>
            </a:r>
          </a:p>
          <a:p>
            <a:pPr marL="0" indent="0">
              <a:lnSpc>
                <a:spcPct val="90000"/>
              </a:lnSpc>
              <a:buNone/>
            </a:pPr>
            <a:endParaRPr lang="en-US" sz="800" dirty="0">
              <a:latin typeface="Candara" panose="020E0502030303020204" pitchFamily="34" charset="0"/>
            </a:endParaRPr>
          </a:p>
          <a:p>
            <a:pPr marL="0" indent="0">
              <a:lnSpc>
                <a:spcPct val="90000"/>
              </a:lnSpc>
              <a:buNone/>
            </a:pPr>
            <a:r>
              <a:rPr lang="en-US" sz="2400" b="1" dirty="0">
                <a:latin typeface="Candara" panose="020E0502030303020204" pitchFamily="34" charset="0"/>
              </a:rPr>
              <a:t>Debbie Anderson</a:t>
            </a:r>
            <a:r>
              <a:rPr lang="en-US" sz="2400" dirty="0">
                <a:latin typeface="Candara" panose="020E0502030303020204" pitchFamily="34" charset="0"/>
              </a:rPr>
              <a:t>, </a:t>
            </a:r>
            <a:r>
              <a:rPr lang="en-US" sz="1800" dirty="0">
                <a:latin typeface="Candara" panose="020E0502030303020204" pitchFamily="34" charset="0"/>
              </a:rPr>
              <a:t>Executive Director Strides to Success</a:t>
            </a:r>
          </a:p>
          <a:p>
            <a:pPr marL="0" indent="0">
              <a:lnSpc>
                <a:spcPct val="90000"/>
              </a:lnSpc>
              <a:buNone/>
            </a:pPr>
            <a:endParaRPr lang="en-US" sz="800" dirty="0">
              <a:latin typeface="Candara" panose="020E0502030303020204" pitchFamily="34" charset="0"/>
            </a:endParaRPr>
          </a:p>
          <a:p>
            <a:pPr marL="0" indent="0">
              <a:lnSpc>
                <a:spcPct val="90000"/>
              </a:lnSpc>
              <a:buNone/>
            </a:pPr>
            <a:r>
              <a:rPr lang="en-US" sz="2400" b="1" dirty="0">
                <a:latin typeface="Candara" panose="020E0502030303020204" pitchFamily="34" charset="0"/>
              </a:rPr>
              <a:t>Lissa Pohl</a:t>
            </a:r>
            <a:r>
              <a:rPr lang="en-US" sz="2400" dirty="0">
                <a:latin typeface="Candara" panose="020E0502030303020204" pitchFamily="34" charset="0"/>
              </a:rPr>
              <a:t>, </a:t>
            </a:r>
            <a:r>
              <a:rPr lang="en-US" sz="1800" dirty="0">
                <a:latin typeface="Candara" panose="020E0502030303020204" pitchFamily="34" charset="0"/>
              </a:rPr>
              <a:t>Univ. KY (formerly), Equine Experiential Education Association (E3A) Master Trainer, CEO The Engagement Quotient</a:t>
            </a:r>
          </a:p>
          <a:p>
            <a:pPr marL="0" indent="0">
              <a:lnSpc>
                <a:spcPct val="90000"/>
              </a:lnSpc>
              <a:buNone/>
            </a:pPr>
            <a:endParaRPr lang="en-US" sz="800" dirty="0">
              <a:latin typeface="Candara" panose="020E0502030303020204" pitchFamily="34" charset="0"/>
            </a:endParaRPr>
          </a:p>
          <a:p>
            <a:pPr marL="0" indent="0">
              <a:lnSpc>
                <a:spcPct val="90000"/>
              </a:lnSpc>
              <a:buNone/>
            </a:pPr>
            <a:r>
              <a:rPr lang="en-US" sz="2400" b="1" dirty="0">
                <a:latin typeface="Candara" panose="020E0502030303020204" pitchFamily="34" charset="0"/>
              </a:rPr>
              <a:t>Michele Kane</a:t>
            </a:r>
            <a:r>
              <a:rPr lang="en-US" sz="2400" dirty="0">
                <a:latin typeface="Candara" panose="020E0502030303020204" pitchFamily="34" charset="0"/>
              </a:rPr>
              <a:t>, </a:t>
            </a:r>
            <a:r>
              <a:rPr lang="en-US" sz="1800" dirty="0">
                <a:latin typeface="Candara" panose="020E0502030303020204" pitchFamily="34" charset="0"/>
              </a:rPr>
              <a:t>Veteran, PATH Intl. Certified Trainer</a:t>
            </a:r>
            <a:endParaRPr lang="en-US" sz="1800" dirty="0"/>
          </a:p>
        </p:txBody>
      </p:sp>
    </p:spTree>
    <p:extLst>
      <p:ext uri="{BB962C8B-B14F-4D97-AF65-F5344CB8AC3E}">
        <p14:creationId xmlns:p14="http://schemas.microsoft.com/office/powerpoint/2010/main" val="100118873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487886" cy="1297115"/>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altLang="en-US" sz="4000" b="1" dirty="0">
                <a:solidFill>
                  <a:schemeClr val="accent2">
                    <a:lumMod val="40000"/>
                    <a:lumOff val="60000"/>
                  </a:schemeClr>
                </a:solidFill>
                <a:latin typeface="Trebuchet MS" panose="020B0703020202090204" pitchFamily="34" charset="0"/>
              </a:rPr>
              <a:t>Why Unifying Term? </a:t>
            </a:r>
            <a:endParaRPr kumimoji="0" lang="en-US" sz="4000" b="0" i="0" u="none" strike="noStrike" kern="1200" cap="none" spc="0" normalizeH="0" baseline="0" noProof="0" dirty="0">
              <a:ln>
                <a:noFill/>
              </a:ln>
              <a:solidFill>
                <a:schemeClr val="accent2">
                  <a:lumMod val="40000"/>
                  <a:lumOff val="60000"/>
                </a:schemeClr>
              </a:solidFill>
              <a:effectLst/>
              <a:uLnTx/>
              <a:uFillTx/>
              <a:latin typeface="Lucida Sans" panose="020B0602030504020204" pitchFamily="34" charset="77"/>
            </a:endParaRPr>
          </a:p>
        </p:txBody>
      </p:sp>
      <p:sp>
        <p:nvSpPr>
          <p:cNvPr id="5" name="TextBox 4"/>
          <p:cNvSpPr txBox="1"/>
          <p:nvPr/>
        </p:nvSpPr>
        <p:spPr>
          <a:xfrm>
            <a:off x="1828800" y="1194657"/>
            <a:ext cx="4997016" cy="116754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panose="020B0602030504020204" pitchFamily="34" charset="0"/>
                <a:ea typeface="+mn-ea"/>
                <a:cs typeface="+mn-cs"/>
              </a:rPr>
              <a:t>Equine-assisted Services</a:t>
            </a:r>
          </a:p>
        </p:txBody>
      </p:sp>
      <p:sp>
        <p:nvSpPr>
          <p:cNvPr id="4" name="TextBox 3">
            <a:extLst>
              <a:ext uri="{FF2B5EF4-FFF2-40B4-BE49-F238E27FC236}">
                <a16:creationId xmlns:a16="http://schemas.microsoft.com/office/drawing/2014/main" id="{DC4E450D-4EC5-745A-DC44-57F6B4100BB3}"/>
              </a:ext>
            </a:extLst>
          </p:cNvPr>
          <p:cNvSpPr txBox="1"/>
          <p:nvPr/>
        </p:nvSpPr>
        <p:spPr>
          <a:xfrm>
            <a:off x="533400" y="2490549"/>
            <a:ext cx="8327445" cy="4062651"/>
          </a:xfrm>
          <a:prstGeom prst="rect">
            <a:avLst/>
          </a:prstGeom>
          <a:noFill/>
        </p:spPr>
        <p:txBody>
          <a:bodyPr wrap="square">
            <a:spAutoFit/>
          </a:bodyPr>
          <a:lstStyle/>
          <a:p>
            <a:r>
              <a:rPr lang="en-US" sz="2400" b="1" dirty="0">
                <a:effectLst/>
                <a:latin typeface="Helvetica" pitchFamily="2" charset="0"/>
              </a:rPr>
              <a:t>Equine-assisted Services (EAS) is a term used to refer to various services </a:t>
            </a:r>
            <a:r>
              <a:rPr lang="en-US" sz="2400" b="1" dirty="0">
                <a:latin typeface="Helvetica" pitchFamily="2" charset="0"/>
              </a:rPr>
              <a:t>which professionals incorporate horses and other equines to benefit humans.</a:t>
            </a:r>
          </a:p>
          <a:p>
            <a:endParaRPr lang="en-US" sz="2400" b="1" dirty="0">
              <a:effectLst/>
              <a:latin typeface="Helvetica" pitchFamily="2" charset="0"/>
            </a:endParaRPr>
          </a:p>
          <a:p>
            <a:r>
              <a:rPr lang="en-US" sz="2400" b="1" dirty="0">
                <a:latin typeface="Helvetica" pitchFamily="2" charset="0"/>
              </a:rPr>
              <a:t>Equine-assisted Services is always used in the plural for ease in discussing multiple services, where the horse is the common thread. </a:t>
            </a:r>
            <a:endParaRPr lang="en-US" sz="2400" dirty="0">
              <a:effectLst/>
              <a:latin typeface="Helvetica" pitchFamily="2" charset="0"/>
            </a:endParaRPr>
          </a:p>
          <a:p>
            <a:endParaRPr lang="en-US" sz="2400" b="1" dirty="0">
              <a:latin typeface="Helvetica" pitchFamily="2" charset="0"/>
            </a:endParaRPr>
          </a:p>
          <a:p>
            <a:r>
              <a:rPr lang="en-US" sz="2400" b="1" dirty="0">
                <a:effectLst/>
                <a:latin typeface="Helvetica" pitchFamily="2" charset="0"/>
              </a:rPr>
              <a:t>EAS is not intended as an overarching term to imply all three areas fall under one industry or line of work. </a:t>
            </a:r>
            <a:endParaRPr lang="en-US" sz="2400" dirty="0">
              <a:effectLst/>
              <a:latin typeface="Helvetica" pitchFamily="2" charset="0"/>
            </a:endParaRPr>
          </a:p>
          <a:p>
            <a:endParaRPr lang="en-US" dirty="0">
              <a:effectLst/>
              <a:latin typeface="Helvetica" pitchFamily="2" charset="0"/>
            </a:endParaRPr>
          </a:p>
        </p:txBody>
      </p:sp>
    </p:spTree>
    <p:extLst>
      <p:ext uri="{BB962C8B-B14F-4D97-AF65-F5344CB8AC3E}">
        <p14:creationId xmlns:p14="http://schemas.microsoft.com/office/powerpoint/2010/main" val="789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938EB7B-637D-13A2-DA04-211E626441E0}"/>
              </a:ext>
            </a:extLst>
          </p:cNvPr>
          <p:cNvSpPr>
            <a:spLocks noGrp="1" noChangeArrowheads="1"/>
          </p:cNvSpPr>
          <p:nvPr>
            <p:ph type="ctrTitle"/>
          </p:nvPr>
        </p:nvSpPr>
        <p:spPr>
          <a:xfrm>
            <a:off x="255814" y="3520"/>
            <a:ext cx="8610600" cy="1864605"/>
          </a:xfrm>
        </p:spPr>
        <p:txBody>
          <a:bodyPr/>
          <a:lstStyle/>
          <a:p>
            <a:pPr algn="ctr" eaLnBrk="1" hangingPunct="1"/>
            <a:r>
              <a:rPr lang="en-US" altLang="en-US" sz="3600" dirty="0">
                <a:solidFill>
                  <a:schemeClr val="accent2">
                    <a:lumMod val="40000"/>
                    <a:lumOff val="60000"/>
                  </a:schemeClr>
                </a:solidFill>
                <a:latin typeface="Trebuchet MS" panose="020B0703020202090204" pitchFamily="34" charset="0"/>
              </a:rPr>
              <a:t>Equine-Assisted Services</a:t>
            </a:r>
            <a:br>
              <a:rPr lang="en-US" altLang="en-US" sz="3600" dirty="0">
                <a:latin typeface="Trebuchet MS" panose="020B0703020202090204" pitchFamily="34" charset="0"/>
              </a:rPr>
            </a:br>
            <a:br>
              <a:rPr lang="en-US" altLang="en-US" sz="900" dirty="0">
                <a:latin typeface="Trebuchet MS" panose="020B0703020202090204" pitchFamily="34" charset="0"/>
              </a:rPr>
            </a:br>
            <a:r>
              <a:rPr lang="en-US" altLang="en-US" sz="2400" dirty="0">
                <a:latin typeface="Trebuchet MS" panose="020B0703020202090204" pitchFamily="34" charset="0"/>
              </a:rPr>
              <a:t>Refers to multiple services in which professionals incorporate horses to benefit humans</a:t>
            </a:r>
            <a:r>
              <a:rPr lang="en-US" altLang="en-US" sz="4000" dirty="0"/>
              <a:t> </a:t>
            </a:r>
          </a:p>
        </p:txBody>
      </p:sp>
      <p:grpSp>
        <p:nvGrpSpPr>
          <p:cNvPr id="4" name="Group 3">
            <a:extLst>
              <a:ext uri="{FF2B5EF4-FFF2-40B4-BE49-F238E27FC236}">
                <a16:creationId xmlns:a16="http://schemas.microsoft.com/office/drawing/2014/main" id="{1619EFE3-79D1-8066-CB1A-6A8EDCA2CF86}"/>
              </a:ext>
            </a:extLst>
          </p:cNvPr>
          <p:cNvGrpSpPr/>
          <p:nvPr/>
        </p:nvGrpSpPr>
        <p:grpSpPr>
          <a:xfrm>
            <a:off x="629215" y="1967407"/>
            <a:ext cx="7914361" cy="4887073"/>
            <a:chOff x="696685" y="1377818"/>
            <a:chExt cx="7914361" cy="4887073"/>
          </a:xfrm>
        </p:grpSpPr>
        <p:grpSp>
          <p:nvGrpSpPr>
            <p:cNvPr id="5" name="Group 4">
              <a:extLst>
                <a:ext uri="{FF2B5EF4-FFF2-40B4-BE49-F238E27FC236}">
                  <a16:creationId xmlns:a16="http://schemas.microsoft.com/office/drawing/2014/main" id="{4FEE171B-4991-523F-8A07-E67C84BDBD0B}"/>
                </a:ext>
              </a:extLst>
            </p:cNvPr>
            <p:cNvGrpSpPr/>
            <p:nvPr/>
          </p:nvGrpSpPr>
          <p:grpSpPr>
            <a:xfrm>
              <a:off x="696685" y="1377818"/>
              <a:ext cx="7914361" cy="4251216"/>
              <a:chOff x="1" y="-5556"/>
              <a:chExt cx="6244923" cy="2335689"/>
            </a:xfrm>
          </p:grpSpPr>
          <p:sp>
            <p:nvSpPr>
              <p:cNvPr id="7" name="Round Diagonal Corner Rectangle 156">
                <a:extLst>
                  <a:ext uri="{FF2B5EF4-FFF2-40B4-BE49-F238E27FC236}">
                    <a16:creationId xmlns:a16="http://schemas.microsoft.com/office/drawing/2014/main" id="{713F9C16-413B-F93A-E579-621964AC6A50}"/>
                  </a:ext>
                </a:extLst>
              </p:cNvPr>
              <p:cNvSpPr/>
              <p:nvPr/>
            </p:nvSpPr>
            <p:spPr>
              <a:xfrm>
                <a:off x="188711" y="792428"/>
                <a:ext cx="1747754" cy="993601"/>
              </a:xfrm>
              <a:prstGeom prst="round2DiagRect">
                <a:avLst/>
              </a:prstGeom>
              <a:noFill/>
              <a:ln w="38100" cap="flat" cmpd="sng" algn="ctr">
                <a:solidFill>
                  <a:srgbClr val="AE5A2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C9D279A4-8EBB-578D-605D-215392001916}"/>
                  </a:ext>
                </a:extLst>
              </p:cNvPr>
              <p:cNvGrpSpPr/>
              <p:nvPr/>
            </p:nvGrpSpPr>
            <p:grpSpPr>
              <a:xfrm>
                <a:off x="1" y="-5556"/>
                <a:ext cx="6244923" cy="2335689"/>
                <a:chOff x="66455" y="290197"/>
                <a:chExt cx="7070358" cy="2336063"/>
              </a:xfrm>
            </p:grpSpPr>
            <p:grpSp>
              <p:nvGrpSpPr>
                <p:cNvPr id="9" name="Group 8">
                  <a:extLst>
                    <a:ext uri="{FF2B5EF4-FFF2-40B4-BE49-F238E27FC236}">
                      <a16:creationId xmlns:a16="http://schemas.microsoft.com/office/drawing/2014/main" id="{48095CD1-11D2-3EF7-010B-EDD00C3E6605}"/>
                    </a:ext>
                  </a:extLst>
                </p:cNvPr>
                <p:cNvGrpSpPr/>
                <p:nvPr/>
              </p:nvGrpSpPr>
              <p:grpSpPr>
                <a:xfrm>
                  <a:off x="66455" y="290197"/>
                  <a:ext cx="7070358" cy="2336063"/>
                  <a:chOff x="66458" y="535136"/>
                  <a:chExt cx="7070660" cy="2336152"/>
                </a:xfrm>
              </p:grpSpPr>
              <p:grpSp>
                <p:nvGrpSpPr>
                  <p:cNvPr id="11" name="Group 10">
                    <a:extLst>
                      <a:ext uri="{FF2B5EF4-FFF2-40B4-BE49-F238E27FC236}">
                        <a16:creationId xmlns:a16="http://schemas.microsoft.com/office/drawing/2014/main" id="{F0A4E0DF-0564-9F46-E100-3BB29A3C7DB3}"/>
                      </a:ext>
                    </a:extLst>
                  </p:cNvPr>
                  <p:cNvGrpSpPr/>
                  <p:nvPr/>
                </p:nvGrpSpPr>
                <p:grpSpPr>
                  <a:xfrm>
                    <a:off x="116114" y="1061357"/>
                    <a:ext cx="159669" cy="721723"/>
                    <a:chOff x="0" y="0"/>
                    <a:chExt cx="159669" cy="736600"/>
                  </a:xfrm>
                </p:grpSpPr>
                <p:cxnSp>
                  <p:nvCxnSpPr>
                    <p:cNvPr id="37" name="Straight Connector 36">
                      <a:extLst>
                        <a:ext uri="{FF2B5EF4-FFF2-40B4-BE49-F238E27FC236}">
                          <a16:creationId xmlns:a16="http://schemas.microsoft.com/office/drawing/2014/main" id="{A4CDB200-679E-88D2-A063-620114C5B7C3}"/>
                        </a:ext>
                      </a:extLst>
                    </p:cNvPr>
                    <p:cNvCxnSpPr/>
                    <p:nvPr/>
                  </p:nvCxnSpPr>
                  <p:spPr>
                    <a:xfrm>
                      <a:off x="1814" y="0"/>
                      <a:ext cx="0" cy="735058"/>
                    </a:xfrm>
                    <a:prstGeom prst="line">
                      <a:avLst/>
                    </a:prstGeom>
                    <a:noFill/>
                    <a:ln w="19050" cap="flat" cmpd="sng" algn="ctr">
                      <a:solidFill>
                        <a:srgbClr val="AE5A21"/>
                      </a:solidFill>
                      <a:prstDash val="solid"/>
                    </a:ln>
                    <a:effectLst/>
                  </p:spPr>
                </p:cxnSp>
                <p:cxnSp>
                  <p:nvCxnSpPr>
                    <p:cNvPr id="38" name="Straight Connector 37">
                      <a:extLst>
                        <a:ext uri="{FF2B5EF4-FFF2-40B4-BE49-F238E27FC236}">
                          <a16:creationId xmlns:a16="http://schemas.microsoft.com/office/drawing/2014/main" id="{E69EDDF4-D9D7-1C30-83FE-C432FA6F1A80}"/>
                        </a:ext>
                      </a:extLst>
                    </p:cNvPr>
                    <p:cNvCxnSpPr/>
                    <p:nvPr/>
                  </p:nvCxnSpPr>
                  <p:spPr>
                    <a:xfrm>
                      <a:off x="0" y="736600"/>
                      <a:ext cx="159669" cy="0"/>
                    </a:xfrm>
                    <a:prstGeom prst="line">
                      <a:avLst/>
                    </a:prstGeom>
                    <a:noFill/>
                    <a:ln w="19050" cap="flat" cmpd="sng" algn="ctr">
                      <a:solidFill>
                        <a:srgbClr val="AE5A21"/>
                      </a:solidFill>
                      <a:prstDash val="solid"/>
                    </a:ln>
                    <a:effectLst/>
                  </p:spPr>
                </p:cxnSp>
              </p:grpSp>
              <p:grpSp>
                <p:nvGrpSpPr>
                  <p:cNvPr id="12" name="Group 11">
                    <a:extLst>
                      <a:ext uri="{FF2B5EF4-FFF2-40B4-BE49-F238E27FC236}">
                        <a16:creationId xmlns:a16="http://schemas.microsoft.com/office/drawing/2014/main" id="{84A6E63A-E76F-7349-CF82-78FCD9E12F11}"/>
                      </a:ext>
                    </a:extLst>
                  </p:cNvPr>
                  <p:cNvGrpSpPr/>
                  <p:nvPr/>
                </p:nvGrpSpPr>
                <p:grpSpPr>
                  <a:xfrm>
                    <a:off x="66458" y="535136"/>
                    <a:ext cx="7070660" cy="2336152"/>
                    <a:chOff x="66458" y="559351"/>
                    <a:chExt cx="7070660" cy="2441861"/>
                  </a:xfrm>
                </p:grpSpPr>
                <p:cxnSp>
                  <p:nvCxnSpPr>
                    <p:cNvPr id="13" name="Straight Connector 12">
                      <a:extLst>
                        <a:ext uri="{FF2B5EF4-FFF2-40B4-BE49-F238E27FC236}">
                          <a16:creationId xmlns:a16="http://schemas.microsoft.com/office/drawing/2014/main" id="{5904B81F-0BBC-3C85-C89F-CE83FF833FD5}"/>
                        </a:ext>
                      </a:extLst>
                    </p:cNvPr>
                    <p:cNvCxnSpPr>
                      <a:cxnSpLocks/>
                    </p:cNvCxnSpPr>
                    <p:nvPr/>
                  </p:nvCxnSpPr>
                  <p:spPr>
                    <a:xfrm>
                      <a:off x="4899911" y="1209600"/>
                      <a:ext cx="0" cy="632118"/>
                    </a:xfrm>
                    <a:prstGeom prst="line">
                      <a:avLst/>
                    </a:prstGeom>
                    <a:noFill/>
                    <a:ln w="38100" cap="flat" cmpd="sng" algn="ctr">
                      <a:solidFill>
                        <a:srgbClr val="2B68D7"/>
                      </a:solidFill>
                      <a:prstDash val="solid"/>
                    </a:ln>
                    <a:effectLst/>
                  </p:spPr>
                </p:cxnSp>
                <p:grpSp>
                  <p:nvGrpSpPr>
                    <p:cNvPr id="14" name="Group 13">
                      <a:extLst>
                        <a:ext uri="{FF2B5EF4-FFF2-40B4-BE49-F238E27FC236}">
                          <a16:creationId xmlns:a16="http://schemas.microsoft.com/office/drawing/2014/main" id="{AD673754-36AC-EEC1-7D84-576169BDC257}"/>
                        </a:ext>
                      </a:extLst>
                    </p:cNvPr>
                    <p:cNvGrpSpPr/>
                    <p:nvPr/>
                  </p:nvGrpSpPr>
                  <p:grpSpPr>
                    <a:xfrm>
                      <a:off x="66458" y="559351"/>
                      <a:ext cx="7070660" cy="2441861"/>
                      <a:chOff x="66458" y="559351"/>
                      <a:chExt cx="7070660" cy="2441861"/>
                    </a:xfrm>
                  </p:grpSpPr>
                  <p:grpSp>
                    <p:nvGrpSpPr>
                      <p:cNvPr id="15" name="Group 14">
                        <a:extLst>
                          <a:ext uri="{FF2B5EF4-FFF2-40B4-BE49-F238E27FC236}">
                            <a16:creationId xmlns:a16="http://schemas.microsoft.com/office/drawing/2014/main" id="{20A882EA-3B53-BCF3-F7E7-846B74A70E3B}"/>
                          </a:ext>
                        </a:extLst>
                      </p:cNvPr>
                      <p:cNvGrpSpPr/>
                      <p:nvPr/>
                    </p:nvGrpSpPr>
                    <p:grpSpPr>
                      <a:xfrm>
                        <a:off x="66458" y="565161"/>
                        <a:ext cx="1923658" cy="623787"/>
                        <a:chOff x="64574" y="509212"/>
                        <a:chExt cx="1869113" cy="608949"/>
                      </a:xfrm>
                      <a:solidFill>
                        <a:srgbClr val="AE5A21"/>
                      </a:solidFill>
                    </p:grpSpPr>
                    <p:sp>
                      <p:nvSpPr>
                        <p:cNvPr id="35" name="Rounded Rectangle 160">
                          <a:extLst>
                            <a:ext uri="{FF2B5EF4-FFF2-40B4-BE49-F238E27FC236}">
                              <a16:creationId xmlns:a16="http://schemas.microsoft.com/office/drawing/2014/main" id="{1C5FB1A7-C96F-3793-B7AC-DFC45D6AD01C}"/>
                            </a:ext>
                          </a:extLst>
                        </p:cNvPr>
                        <p:cNvSpPr/>
                        <p:nvPr/>
                      </p:nvSpPr>
                      <p:spPr>
                        <a:xfrm>
                          <a:off x="64574" y="509212"/>
                          <a:ext cx="1869113" cy="608949"/>
                        </a:xfrm>
                        <a:prstGeom prst="roundRect">
                          <a:avLst/>
                        </a:prstGeom>
                        <a:grpFill/>
                        <a:ln w="25400" cap="flat" cmpd="sng" algn="ctr">
                          <a:solidFill>
                            <a:srgbClr val="A183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6" name="Text Box 21">
                          <a:extLst>
                            <a:ext uri="{FF2B5EF4-FFF2-40B4-BE49-F238E27FC236}">
                              <a16:creationId xmlns:a16="http://schemas.microsoft.com/office/drawing/2014/main" id="{94C3EF78-3220-D640-FF5A-84AF07B4D66C}"/>
                            </a:ext>
                          </a:extLst>
                        </p:cNvPr>
                        <p:cNvSpPr txBox="1"/>
                        <p:nvPr/>
                      </p:nvSpPr>
                      <p:spPr>
                        <a:xfrm>
                          <a:off x="150557" y="680092"/>
                          <a:ext cx="1747157" cy="424513"/>
                        </a:xfrm>
                        <a:prstGeom prst="rect">
                          <a:avLst/>
                        </a:prstGeom>
                        <a:solidFill>
                          <a:srgbClr val="AE5A2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THERAPY</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E4F5672F-603C-B0CE-DAAA-CEEB13091121}"/>
                          </a:ext>
                        </a:extLst>
                      </p:cNvPr>
                      <p:cNvGrpSpPr/>
                      <p:nvPr/>
                    </p:nvGrpSpPr>
                    <p:grpSpPr>
                      <a:xfrm>
                        <a:off x="275783" y="559351"/>
                        <a:ext cx="6861335" cy="2441861"/>
                        <a:chOff x="-45345" y="559351"/>
                        <a:chExt cx="6861335" cy="2441861"/>
                      </a:xfrm>
                    </p:grpSpPr>
                    <p:sp>
                      <p:nvSpPr>
                        <p:cNvPr id="17" name="Text Box 23">
                          <a:extLst>
                            <a:ext uri="{FF2B5EF4-FFF2-40B4-BE49-F238E27FC236}">
                              <a16:creationId xmlns:a16="http://schemas.microsoft.com/office/drawing/2014/main" id="{CE8D942F-F4BF-5F97-6AF8-CFAC74502849}"/>
                            </a:ext>
                          </a:extLst>
                        </p:cNvPr>
                        <p:cNvSpPr txBox="1"/>
                        <p:nvPr/>
                      </p:nvSpPr>
                      <p:spPr>
                        <a:xfrm>
                          <a:off x="2266348" y="1414920"/>
                          <a:ext cx="2040514" cy="8304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Equine-assisted Learning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in Education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Equine-assisted Learning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in Personal Development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Equine-assisted Learning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in Organizations </a:t>
                          </a:r>
                        </a:p>
                      </p:txBody>
                    </p:sp>
                    <p:grpSp>
                      <p:nvGrpSpPr>
                        <p:cNvPr id="18" name="Group 17">
                          <a:extLst>
                            <a:ext uri="{FF2B5EF4-FFF2-40B4-BE49-F238E27FC236}">
                              <a16:creationId xmlns:a16="http://schemas.microsoft.com/office/drawing/2014/main" id="{8DAFBC02-4307-46BF-B3FD-E30BC51F8489}"/>
                            </a:ext>
                          </a:extLst>
                        </p:cNvPr>
                        <p:cNvGrpSpPr/>
                        <p:nvPr/>
                      </p:nvGrpSpPr>
                      <p:grpSpPr>
                        <a:xfrm>
                          <a:off x="1937843" y="582328"/>
                          <a:ext cx="2450208" cy="1860720"/>
                          <a:chOff x="-88563" y="568492"/>
                          <a:chExt cx="2349912" cy="1816508"/>
                        </a:xfrm>
                      </p:grpSpPr>
                      <p:sp>
                        <p:nvSpPr>
                          <p:cNvPr id="30" name="Rounded Rectangle 168">
                            <a:extLst>
                              <a:ext uri="{FF2B5EF4-FFF2-40B4-BE49-F238E27FC236}">
                                <a16:creationId xmlns:a16="http://schemas.microsoft.com/office/drawing/2014/main" id="{7C282EA2-804D-6B39-13E4-EE4393344107}"/>
                              </a:ext>
                            </a:extLst>
                          </p:cNvPr>
                          <p:cNvSpPr/>
                          <p:nvPr/>
                        </p:nvSpPr>
                        <p:spPr>
                          <a:xfrm>
                            <a:off x="-88563" y="568492"/>
                            <a:ext cx="2120583" cy="608966"/>
                          </a:xfrm>
                          <a:prstGeom prst="roundRect">
                            <a:avLst/>
                          </a:prstGeom>
                          <a:solidFill>
                            <a:srgbClr val="47F600"/>
                          </a:solidFill>
                          <a:ln w="25400" cap="flat" cmpd="sng" algn="ctr">
                            <a:solidFill>
                              <a:srgbClr val="35CB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1" name="Round Diagonal Corner Rectangle 172">
                            <a:extLst>
                              <a:ext uri="{FF2B5EF4-FFF2-40B4-BE49-F238E27FC236}">
                                <a16:creationId xmlns:a16="http://schemas.microsoft.com/office/drawing/2014/main" id="{B9F58203-A399-BD51-2BA4-76CE02524C21}"/>
                              </a:ext>
                            </a:extLst>
                          </p:cNvPr>
                          <p:cNvSpPr/>
                          <p:nvPr/>
                        </p:nvSpPr>
                        <p:spPr>
                          <a:xfrm>
                            <a:off x="154738" y="1339437"/>
                            <a:ext cx="2106611" cy="1045563"/>
                          </a:xfrm>
                          <a:prstGeom prst="round2DiagRect">
                            <a:avLst/>
                          </a:prstGeom>
                          <a:noFill/>
                          <a:ln w="38100" cap="flat" cmpd="sng" algn="ctr">
                            <a:solidFill>
                              <a:srgbClr val="47F6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A9781A29-1981-B076-E5B3-F6C38D188FCC}"/>
                              </a:ext>
                            </a:extLst>
                          </p:cNvPr>
                          <p:cNvGrpSpPr/>
                          <p:nvPr/>
                        </p:nvGrpSpPr>
                        <p:grpSpPr>
                          <a:xfrm>
                            <a:off x="28537" y="1147143"/>
                            <a:ext cx="98463" cy="650814"/>
                            <a:chOff x="-98463" y="85786"/>
                            <a:chExt cx="98463" cy="650814"/>
                          </a:xfrm>
                        </p:grpSpPr>
                        <p:cxnSp>
                          <p:nvCxnSpPr>
                            <p:cNvPr id="33" name="Straight Connector 32">
                              <a:extLst>
                                <a:ext uri="{FF2B5EF4-FFF2-40B4-BE49-F238E27FC236}">
                                  <a16:creationId xmlns:a16="http://schemas.microsoft.com/office/drawing/2014/main" id="{A5A65B1F-9384-DC3B-E8F7-FC2746FEE232}"/>
                                </a:ext>
                              </a:extLst>
                            </p:cNvPr>
                            <p:cNvCxnSpPr>
                              <a:cxnSpLocks/>
                            </p:cNvCxnSpPr>
                            <p:nvPr/>
                          </p:nvCxnSpPr>
                          <p:spPr>
                            <a:xfrm>
                              <a:off x="-98463" y="85786"/>
                              <a:ext cx="0" cy="650814"/>
                            </a:xfrm>
                            <a:prstGeom prst="line">
                              <a:avLst/>
                            </a:prstGeom>
                            <a:noFill/>
                            <a:ln w="19050" cap="flat" cmpd="sng" algn="ctr">
                              <a:solidFill>
                                <a:srgbClr val="47F600"/>
                              </a:solidFill>
                              <a:prstDash val="solid"/>
                            </a:ln>
                            <a:effectLst/>
                          </p:spPr>
                        </p:cxnSp>
                        <p:cxnSp>
                          <p:nvCxnSpPr>
                            <p:cNvPr id="34" name="Straight Connector 33">
                              <a:extLst>
                                <a:ext uri="{FF2B5EF4-FFF2-40B4-BE49-F238E27FC236}">
                                  <a16:creationId xmlns:a16="http://schemas.microsoft.com/office/drawing/2014/main" id="{5D9E3D4F-3774-13E7-AB8A-EB24AD27E409}"/>
                                </a:ext>
                              </a:extLst>
                            </p:cNvPr>
                            <p:cNvCxnSpPr>
                              <a:cxnSpLocks/>
                            </p:cNvCxnSpPr>
                            <p:nvPr/>
                          </p:nvCxnSpPr>
                          <p:spPr>
                            <a:xfrm flipH="1">
                              <a:off x="-98463" y="736600"/>
                              <a:ext cx="98463" cy="0"/>
                            </a:xfrm>
                            <a:prstGeom prst="line">
                              <a:avLst/>
                            </a:prstGeom>
                            <a:noFill/>
                            <a:ln w="19050" cap="flat" cmpd="sng" algn="ctr">
                              <a:solidFill>
                                <a:srgbClr val="47F600"/>
                              </a:solidFill>
                              <a:prstDash val="solid"/>
                            </a:ln>
                            <a:effectLst/>
                          </p:spPr>
                        </p:cxnSp>
                      </p:grpSp>
                    </p:grpSp>
                    <p:sp>
                      <p:nvSpPr>
                        <p:cNvPr id="19" name="Text Box 33">
                          <a:extLst>
                            <a:ext uri="{FF2B5EF4-FFF2-40B4-BE49-F238E27FC236}">
                              <a16:creationId xmlns:a16="http://schemas.microsoft.com/office/drawing/2014/main" id="{82348F92-6F28-1B84-DC49-F4D6F0CCBA15}"/>
                            </a:ext>
                          </a:extLst>
                        </p:cNvPr>
                        <p:cNvSpPr txBox="1"/>
                        <p:nvPr/>
                      </p:nvSpPr>
                      <p:spPr>
                        <a:xfrm>
                          <a:off x="-45345" y="1414244"/>
                          <a:ext cx="1923656" cy="9342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0" lvl="0" indent="-171450" defTabSz="914400" rtl="0" eaLnBrk="1" fontAlgn="auto" latinLnBrk="0" hangingPunct="1">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Body CS)"/>
                            </a:rPr>
                            <a:t>Counseling</a:t>
                          </a:r>
                        </a:p>
                        <a:p>
                          <a:pPr marR="0" lvl="0" defTabSz="914400" rtl="0" eaLnBrk="1" fontAlgn="auto" latinLnBrk="0" hangingPunct="1">
                            <a:spcAft>
                              <a:spcPts val="0"/>
                            </a:spcAft>
                            <a:buClrTx/>
                            <a:buSzTx/>
                            <a:tabLst/>
                            <a:defRPr/>
                          </a:pPr>
                          <a:endParaRPr lang="en-US" sz="200" kern="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Body CS)"/>
                            </a:rPr>
                            <a:t>Occupational Therapy</a:t>
                          </a:r>
                        </a:p>
                        <a:p>
                          <a:pPr marR="0" lvl="0" defTabSz="914400" rtl="0" eaLnBrk="1" fontAlgn="auto" latinLnBrk="0" hangingPunct="1">
                            <a:spcAft>
                              <a:spcPts val="0"/>
                            </a:spcAft>
                            <a:buClrTx/>
                            <a:buSzTx/>
                            <a:tabLst/>
                            <a:defRPr/>
                          </a:pPr>
                          <a:endParaRPr lang="en-US" sz="200" kern="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Body CS)"/>
                            </a:rPr>
                            <a:t>Physical Therapy</a:t>
                          </a:r>
                        </a:p>
                        <a:p>
                          <a:pPr marR="0" lvl="0" defTabSz="914400" rtl="0" eaLnBrk="1" fontAlgn="auto" latinLnBrk="0" hangingPunct="1">
                            <a:spcAft>
                              <a:spcPts val="0"/>
                            </a:spcAft>
                            <a:buClrTx/>
                            <a:buSzTx/>
                            <a:tabLst/>
                            <a:defRPr/>
                          </a:pPr>
                          <a:endParaRPr lang="en-US" sz="200" kern="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Body CS)"/>
                            </a:rPr>
                            <a:t>Psychotherapy</a:t>
                          </a:r>
                        </a:p>
                        <a:p>
                          <a:pPr marR="0" lvl="0" defTabSz="914400" rtl="0" eaLnBrk="1" fontAlgn="auto" latinLnBrk="0" hangingPunct="1">
                            <a:spcAft>
                              <a:spcPts val="0"/>
                            </a:spcAft>
                            <a:buClrTx/>
                            <a:buSzTx/>
                            <a:tabLst/>
                            <a:defRPr/>
                          </a:pPr>
                          <a:endParaRPr lang="en-US" sz="200" kern="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Body CS)"/>
                            </a:rPr>
                            <a:t>Speech-Language Pathology</a:t>
                          </a:r>
                        </a:p>
                        <a:p>
                          <a:pPr marR="0" lvl="0" defTabSz="914400" rtl="0" eaLnBrk="1" fontAlgn="auto" latinLnBrk="0" hangingPunct="1">
                            <a:spcAft>
                              <a:spcPts val="0"/>
                            </a:spcAft>
                            <a:buClrTx/>
                            <a:buSzTx/>
                            <a:tabLst/>
                            <a:defRPr/>
                          </a:pPr>
                          <a:endParaRPr kumimoji="0" lang="en-US" sz="2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Body CS)"/>
                          </a:endParaRPr>
                        </a:p>
                        <a:p>
                          <a:pPr marL="171450" marR="0" lvl="0" indent="-171450" defTabSz="914400" rtl="0" eaLnBrk="1" fontAlgn="auto" latinLnBrk="0" hangingPunct="1">
                            <a:spcAft>
                              <a:spcPts val="0"/>
                            </a:spcAft>
                            <a:buClrTx/>
                            <a:buSzTx/>
                            <a:buFont typeface="Arial" panose="020B0604020202020204" pitchFamily="34" charset="0"/>
                            <a:buChar char="•"/>
                            <a:tabLst/>
                            <a:defRPr/>
                          </a:pPr>
                          <a:r>
                            <a:rPr lang="en-US" sz="1400" b="1" kern="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Recreational Therapy</a:t>
                          </a:r>
                          <a:endParaRPr kumimoji="0" lang="en-US" sz="1400" b="0"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4FB8C42C-447C-137B-55FA-537C8CA7457F}"/>
                            </a:ext>
                          </a:extLst>
                        </p:cNvPr>
                        <p:cNvGrpSpPr/>
                        <p:nvPr/>
                      </p:nvGrpSpPr>
                      <p:grpSpPr>
                        <a:xfrm>
                          <a:off x="828848" y="559351"/>
                          <a:ext cx="5987142" cy="2441861"/>
                          <a:chOff x="828848" y="559351"/>
                          <a:chExt cx="5987142" cy="2441861"/>
                        </a:xfrm>
                      </p:grpSpPr>
                      <p:grpSp>
                        <p:nvGrpSpPr>
                          <p:cNvPr id="21" name="Group 20">
                            <a:extLst>
                              <a:ext uri="{FF2B5EF4-FFF2-40B4-BE49-F238E27FC236}">
                                <a16:creationId xmlns:a16="http://schemas.microsoft.com/office/drawing/2014/main" id="{506E77F6-EB66-29D0-9004-6981EF1A2604}"/>
                              </a:ext>
                            </a:extLst>
                          </p:cNvPr>
                          <p:cNvGrpSpPr/>
                          <p:nvPr/>
                        </p:nvGrpSpPr>
                        <p:grpSpPr>
                          <a:xfrm>
                            <a:off x="4420675" y="559351"/>
                            <a:ext cx="2223787" cy="631608"/>
                            <a:chOff x="102819" y="546118"/>
                            <a:chExt cx="2188230" cy="616667"/>
                          </a:xfrm>
                          <a:solidFill>
                            <a:srgbClr val="2B68D7"/>
                          </a:solidFill>
                        </p:grpSpPr>
                        <p:sp>
                          <p:nvSpPr>
                            <p:cNvPr id="28" name="Rounded Rectangle 181">
                              <a:extLst>
                                <a:ext uri="{FF2B5EF4-FFF2-40B4-BE49-F238E27FC236}">
                                  <a16:creationId xmlns:a16="http://schemas.microsoft.com/office/drawing/2014/main" id="{181CA22F-D2E6-8DC8-2BEA-E9651F6D5306}"/>
                                </a:ext>
                              </a:extLst>
                            </p:cNvPr>
                            <p:cNvSpPr/>
                            <p:nvPr/>
                          </p:nvSpPr>
                          <p:spPr>
                            <a:xfrm>
                              <a:off x="102819" y="546118"/>
                              <a:ext cx="2175738" cy="616667"/>
                            </a:xfrm>
                            <a:prstGeom prst="roundRect">
                              <a:avLst/>
                            </a:prstGeom>
                            <a:grp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Text Box 38">
                              <a:extLst>
                                <a:ext uri="{FF2B5EF4-FFF2-40B4-BE49-F238E27FC236}">
                                  <a16:creationId xmlns:a16="http://schemas.microsoft.com/office/drawing/2014/main" id="{8F4141BB-0FDB-4D60-AAE2-6578F87857B8}"/>
                                </a:ext>
                              </a:extLst>
                            </p:cNvPr>
                            <p:cNvSpPr txBox="1"/>
                            <p:nvPr/>
                          </p:nvSpPr>
                          <p:spPr>
                            <a:xfrm>
                              <a:off x="115325" y="749869"/>
                              <a:ext cx="2175724" cy="297608"/>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HORSEMANSHIP</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FFD8BB4F-0C62-5355-1A8E-A5D1071D18B9}"/>
                              </a:ext>
                            </a:extLst>
                          </p:cNvPr>
                          <p:cNvGrpSpPr/>
                          <p:nvPr/>
                        </p:nvGrpSpPr>
                        <p:grpSpPr>
                          <a:xfrm>
                            <a:off x="4798052" y="1344943"/>
                            <a:ext cx="2017938" cy="1091547"/>
                            <a:chOff x="213352" y="42286"/>
                            <a:chExt cx="2017938" cy="1091547"/>
                          </a:xfrm>
                        </p:grpSpPr>
                        <p:sp>
                          <p:nvSpPr>
                            <p:cNvPr id="26" name="Round Diagonal Corner Rectangle 185">
                              <a:extLst>
                                <a:ext uri="{FF2B5EF4-FFF2-40B4-BE49-F238E27FC236}">
                                  <a16:creationId xmlns:a16="http://schemas.microsoft.com/office/drawing/2014/main" id="{13389F67-B805-EDD7-D342-9ED0FEAEA934}"/>
                                </a:ext>
                              </a:extLst>
                            </p:cNvPr>
                            <p:cNvSpPr/>
                            <p:nvPr/>
                          </p:nvSpPr>
                          <p:spPr>
                            <a:xfrm>
                              <a:off x="213352" y="42286"/>
                              <a:ext cx="2001302" cy="1091547"/>
                            </a:xfrm>
                            <a:prstGeom prst="round2DiagRect">
                              <a:avLst/>
                            </a:prstGeom>
                            <a:noFill/>
                            <a:ln w="38100" cap="flat" cmpd="sng" algn="ctr">
                              <a:solidFill>
                                <a:srgbClr val="2B68D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Text Box 43">
                              <a:extLst>
                                <a:ext uri="{FF2B5EF4-FFF2-40B4-BE49-F238E27FC236}">
                                  <a16:creationId xmlns:a16="http://schemas.microsoft.com/office/drawing/2014/main" id="{72280791-8EA4-0DD2-B2B0-22D4F4B95F9F}"/>
                                </a:ext>
                              </a:extLst>
                            </p:cNvPr>
                            <p:cNvSpPr txBox="1"/>
                            <p:nvPr/>
                          </p:nvSpPr>
                          <p:spPr>
                            <a:xfrm>
                              <a:off x="321330" y="109795"/>
                              <a:ext cx="1909960" cy="8327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Adaptive Equestrian Sport</a:t>
                              </a:r>
                            </a:p>
                            <a:p>
                              <a:pPr marR="0" lvl="0" defTabSz="914400" rtl="0" eaLnBrk="1" fontAlgn="auto" latinLnBrk="0" hangingPunct="1">
                                <a:lnSpc>
                                  <a:spcPct val="100000"/>
                                </a:lnSpc>
                                <a:spcBef>
                                  <a:spcPts val="0"/>
                                </a:spcBef>
                                <a:spcAft>
                                  <a:spcPts val="0"/>
                                </a:spcAft>
                                <a:buClrTx/>
                                <a:buSzTx/>
                                <a:tabLst/>
                                <a:defRPr/>
                              </a:pPr>
                              <a:endParaRPr kumimoji="0" lang="en-US" sz="2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Adaptive Riding or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Therapeutic Riding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Driving</a:t>
                              </a:r>
                            </a:p>
                            <a:p>
                              <a:pPr marR="0" lvl="0" defTabSz="914400" rtl="0" eaLnBrk="1" fontAlgn="auto" latinLnBrk="0" hangingPunct="1">
                                <a:lnSpc>
                                  <a:spcPct val="100000"/>
                                </a:lnSpc>
                                <a:spcBef>
                                  <a:spcPts val="0"/>
                                </a:spcBef>
                                <a:spcAft>
                                  <a:spcPts val="0"/>
                                </a:spcAft>
                                <a:buClrTx/>
                                <a:buSzTx/>
                                <a:tabLst/>
                                <a:defRPr/>
                              </a:pPr>
                              <a:endParaRPr lang="en-US" sz="200" b="1" kern="0" dirty="0">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schemeClr val="accent2">
                                      <a:lumMod val="40000"/>
                                      <a:lumOff val="6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Interactive Vaulting</a:t>
                              </a:r>
                            </a:p>
                          </p:txBody>
                        </p:sp>
                      </p:grpSp>
                      <p:grpSp>
                        <p:nvGrpSpPr>
                          <p:cNvPr id="23" name="Group 22">
                            <a:extLst>
                              <a:ext uri="{FF2B5EF4-FFF2-40B4-BE49-F238E27FC236}">
                                <a16:creationId xmlns:a16="http://schemas.microsoft.com/office/drawing/2014/main" id="{0090D28C-A7B5-4ADC-18B7-40A521B4211C}"/>
                              </a:ext>
                            </a:extLst>
                          </p:cNvPr>
                          <p:cNvGrpSpPr/>
                          <p:nvPr/>
                        </p:nvGrpSpPr>
                        <p:grpSpPr>
                          <a:xfrm>
                            <a:off x="828848" y="2551301"/>
                            <a:ext cx="4631841" cy="449911"/>
                            <a:chOff x="866247" y="94276"/>
                            <a:chExt cx="4840939" cy="439210"/>
                          </a:xfrm>
                        </p:grpSpPr>
                        <p:sp>
                          <p:nvSpPr>
                            <p:cNvPr id="24" name="Rounded Rectangle 193">
                              <a:extLst>
                                <a:ext uri="{FF2B5EF4-FFF2-40B4-BE49-F238E27FC236}">
                                  <a16:creationId xmlns:a16="http://schemas.microsoft.com/office/drawing/2014/main" id="{319ED04D-87E6-7455-7EB0-DCB1ED16A722}"/>
                                </a:ext>
                              </a:extLst>
                            </p:cNvPr>
                            <p:cNvSpPr/>
                            <p:nvPr/>
                          </p:nvSpPr>
                          <p:spPr>
                            <a:xfrm>
                              <a:off x="866247" y="94276"/>
                              <a:ext cx="4840939" cy="386516"/>
                            </a:xfrm>
                            <a:prstGeom prst="roundRect">
                              <a:avLst/>
                            </a:prstGeom>
                            <a:solidFill>
                              <a:srgbClr val="9F49E2">
                                <a:alpha val="50196"/>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Text Box 47">
                              <a:extLst>
                                <a:ext uri="{FF2B5EF4-FFF2-40B4-BE49-F238E27FC236}">
                                  <a16:creationId xmlns:a16="http://schemas.microsoft.com/office/drawing/2014/main" id="{00B914D8-0AED-DD53-9D86-45804E542C78}"/>
                                </a:ext>
                              </a:extLst>
                            </p:cNvPr>
                            <p:cNvSpPr txBox="1"/>
                            <p:nvPr/>
                          </p:nvSpPr>
                          <p:spPr>
                            <a:xfrm>
                              <a:off x="1356861" y="154452"/>
                              <a:ext cx="3891139" cy="3790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Equine-assisted Services</a:t>
                              </a:r>
                              <a:endParaRPr kumimoji="0" lang="en-US" sz="2400" b="0"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grpSp>
                </p:grpSp>
              </p:grpSp>
            </p:grpSp>
            <p:sp>
              <p:nvSpPr>
                <p:cNvPr id="10" name="Text Box 48">
                  <a:extLst>
                    <a:ext uri="{FF2B5EF4-FFF2-40B4-BE49-F238E27FC236}">
                      <a16:creationId xmlns:a16="http://schemas.microsoft.com/office/drawing/2014/main" id="{C05CA0B7-4D25-D53E-0E67-47DF29AFDC11}"/>
                    </a:ext>
                  </a:extLst>
                </p:cNvPr>
                <p:cNvSpPr txBox="1"/>
                <p:nvPr/>
              </p:nvSpPr>
              <p:spPr>
                <a:xfrm>
                  <a:off x="2607312" y="463215"/>
                  <a:ext cx="1545834" cy="29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LEARNING</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6" name="TextBox 5">
              <a:extLst>
                <a:ext uri="{FF2B5EF4-FFF2-40B4-BE49-F238E27FC236}">
                  <a16:creationId xmlns:a16="http://schemas.microsoft.com/office/drawing/2014/main" id="{05917215-BBBC-2EFE-379D-6F812C98EEB1}"/>
                </a:ext>
              </a:extLst>
            </p:cNvPr>
            <p:cNvSpPr txBox="1"/>
            <p:nvPr/>
          </p:nvSpPr>
          <p:spPr>
            <a:xfrm>
              <a:off x="899089" y="5710893"/>
              <a:ext cx="7238999" cy="55399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defTabSz="914400">
                <a:defRPr/>
              </a:pPr>
              <a:r>
                <a:rPr lang="en-US" sz="1000" dirty="0"/>
                <a:t>Wood W, </a:t>
              </a:r>
              <a:r>
                <a:rPr lang="en-US" sz="1000" dirty="0" err="1"/>
                <a:t>Alm</a:t>
              </a:r>
              <a:r>
                <a:rPr lang="en-US" sz="1000" dirty="0"/>
                <a:t> K, Benjamin J, Thomas L, Anderson D, Pohl L, Kane M. Optimal Terminology for Services in the United States That Incorporate Horses to Benefit People: A Consensus Document. J Altern Complement Med. 2021 Jan;27(1):88-95. </a:t>
              </a:r>
              <a:r>
                <a:rPr lang="en-US" sz="1000" dirty="0" err="1"/>
                <a:t>doi</a:t>
              </a:r>
              <a:r>
                <a:rPr lang="en-US" sz="1000" dirty="0"/>
                <a:t>: 10.1089/acm.2020.0415. </a:t>
              </a:r>
              <a:r>
                <a:rPr lang="en-US" sz="1000" dirty="0" err="1"/>
                <a:t>Epub</a:t>
              </a:r>
              <a:r>
                <a:rPr lang="en-US" sz="1000" dirty="0"/>
                <a:t> 2020 Nov 26. PMID: 33252244.</a:t>
              </a:r>
            </a:p>
          </p:txBody>
        </p:sp>
      </p:grpSp>
      <p:cxnSp>
        <p:nvCxnSpPr>
          <p:cNvPr id="51" name="Straight Connector 50">
            <a:extLst>
              <a:ext uri="{FF2B5EF4-FFF2-40B4-BE49-F238E27FC236}">
                <a16:creationId xmlns:a16="http://schemas.microsoft.com/office/drawing/2014/main" id="{D8FD49EE-393A-22D0-CFF9-84B76BA58F2E}"/>
              </a:ext>
            </a:extLst>
          </p:cNvPr>
          <p:cNvCxnSpPr>
            <a:cxnSpLocks/>
          </p:cNvCxnSpPr>
          <p:nvPr/>
        </p:nvCxnSpPr>
        <p:spPr>
          <a:xfrm flipV="1">
            <a:off x="6039416" y="4177537"/>
            <a:ext cx="245433" cy="2243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6F9076-8B2A-4768-A29A-CBE8A2924829}"/>
              </a:ext>
            </a:extLst>
          </p:cNvPr>
          <p:cNvSpPr txBox="1"/>
          <p:nvPr/>
        </p:nvSpPr>
        <p:spPr>
          <a:xfrm>
            <a:off x="630934" y="673770"/>
            <a:ext cx="3424839" cy="2414488"/>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6000" b="1" i="0" u="none" strike="noStrike" kern="1200" cap="none" spc="0" normalizeH="0" baseline="0" noProof="0" dirty="0">
              <a:ln>
                <a:noFill/>
              </a:ln>
              <a:solidFill>
                <a:prstClr val="white"/>
              </a:solidFill>
              <a:effectLst/>
              <a:uLnTx/>
              <a:uFillTx/>
              <a:latin typeface="Modern Love"/>
              <a:ea typeface="+mn-ea"/>
              <a:cs typeface="+mn-cs"/>
            </a:endParaRPr>
          </a:p>
        </p:txBody>
      </p:sp>
      <p:sp>
        <p:nvSpPr>
          <p:cNvPr id="2" name="Rectangle 1">
            <a:extLst>
              <a:ext uri="{FF2B5EF4-FFF2-40B4-BE49-F238E27FC236}">
                <a16:creationId xmlns:a16="http://schemas.microsoft.com/office/drawing/2014/main" id="{1ACC8671-B19C-4C29-970B-FA79F326CF49}"/>
              </a:ext>
            </a:extLst>
          </p:cNvPr>
          <p:cNvSpPr/>
          <p:nvPr/>
        </p:nvSpPr>
        <p:spPr>
          <a:xfrm>
            <a:off x="4030964" y="999126"/>
            <a:ext cx="5012027" cy="5858874"/>
          </a:xfrm>
          <a:prstGeom prst="rect">
            <a:avLst/>
          </a:prstGeom>
        </p:spPr>
        <p:txBody>
          <a:bodyPr vert="horz" lIns="91440" tIns="45720" rIns="91440" bIns="45720" rtlCol="0">
            <a:noAutofit/>
          </a:bodyPr>
          <a:lstStyle/>
          <a:p>
            <a:pPr marR="0" lvl="0" algn="l" defTabSz="914400" rtl="0" eaLnBrk="1" fontAlgn="auto" latinLnBrk="0" hangingPunct="1">
              <a:lnSpc>
                <a:spcPct val="110000"/>
              </a:lnSpc>
              <a:spcBef>
                <a:spcPts val="0"/>
              </a:spcBef>
              <a:spcAft>
                <a:spcPts val="600"/>
              </a:spcAft>
              <a:buClrTx/>
              <a:buSzTx/>
              <a:tabLst/>
              <a:defRPr/>
            </a:pPr>
            <a:r>
              <a:rPr kumimoji="0" lang="en-US" sz="2000" b="1" i="0" u="none" strike="noStrike" kern="1200" cap="none" spc="0" normalizeH="0" baseline="0" noProof="0" dirty="0">
                <a:ln>
                  <a:noFill/>
                </a:ln>
                <a:effectLst/>
                <a:uLnTx/>
                <a:uFillTx/>
                <a:latin typeface="Lucida Sans" panose="020B0602030504020204" pitchFamily="34" charset="77"/>
              </a:rPr>
              <a:t>Therapy is provided by          licensed medical or behavioral professionals working within their scope of practice which may include:</a:t>
            </a:r>
            <a:endParaRPr kumimoji="0" lang="en-US" sz="2000" b="0" i="0" u="none" strike="noStrike" kern="0" cap="none" spc="0" normalizeH="0" baseline="0" noProof="0" dirty="0">
              <a:ln>
                <a:noFill/>
              </a:ln>
              <a:effectLst/>
              <a:uLnTx/>
              <a:uFillTx/>
              <a:latin typeface="Lucida Sans" panose="020B0602030504020204" pitchFamily="34" charset="0"/>
              <a:ea typeface="Calibri" panose="020F0502020204030204" pitchFamily="34" charset="0"/>
              <a:cs typeface="Times New Roman (Body 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Lucida Sans" panose="020B0602030504020204" pitchFamily="34" charset="0"/>
                <a:ea typeface="Calibri" panose="020F0502020204030204" pitchFamily="34" charset="0"/>
                <a:cs typeface="Times New Roman (Body CS)"/>
              </a:rPr>
              <a:t>Counseling</a:t>
            </a:r>
            <a:endParaRPr lang="en-US" sz="1600" b="1" kern="0" dirty="0">
              <a:latin typeface="Lucida Sans" panose="020B0602030504020204" pitchFamily="34" charset="0"/>
              <a:ea typeface="Calibri" panose="020F0502020204030204" pitchFamily="34" charset="0"/>
              <a:cs typeface="Times New Roman" panose="02020603050405020304" pitchFamily="18"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Lucida Sans" panose="020B0602030504020204" pitchFamily="34" charset="0"/>
                <a:ea typeface="Calibri" panose="020F0502020204030204" pitchFamily="34" charset="0"/>
                <a:cs typeface="Times New Roman (Body CS)"/>
              </a:rPr>
              <a:t>Occupational Therapy</a:t>
            </a:r>
            <a:endParaRPr lang="en-US" sz="1600" b="1" kern="0" dirty="0">
              <a:latin typeface="Lucida Sans" panose="020B0602030504020204" pitchFamily="34" charset="0"/>
              <a:ea typeface="Calibri" panose="020F0502020204030204" pitchFamily="34" charset="0"/>
              <a:cs typeface="Times New Roman" panose="02020603050405020304" pitchFamily="18"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Lucida Sans" panose="020B0602030504020204" pitchFamily="34" charset="0"/>
                <a:ea typeface="Calibri" panose="020F0502020204030204" pitchFamily="34" charset="0"/>
                <a:cs typeface="Times New Roman (Body CS)"/>
              </a:rPr>
              <a:t>Physical Therapy</a:t>
            </a:r>
            <a:endParaRPr lang="en-US" sz="1600" b="1" kern="0" dirty="0">
              <a:latin typeface="Lucida Sans" panose="020B0602030504020204" pitchFamily="34" charset="0"/>
              <a:ea typeface="Calibri" panose="020F0502020204030204" pitchFamily="34" charset="0"/>
              <a:cs typeface="Times New Roman" panose="02020603050405020304" pitchFamily="18"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Lucida Sans" panose="020B0602030504020204" pitchFamily="34" charset="0"/>
                <a:ea typeface="Calibri" panose="020F0502020204030204" pitchFamily="34" charset="0"/>
                <a:cs typeface="Times New Roman (Body CS)"/>
              </a:rPr>
              <a:t>Psychotherapy</a:t>
            </a:r>
            <a:endParaRPr lang="en-US" sz="1600" b="1" kern="0" dirty="0">
              <a:latin typeface="Lucida Sans" panose="020B0602030504020204" pitchFamily="34" charset="0"/>
              <a:ea typeface="Calibri" panose="020F0502020204030204" pitchFamily="34" charset="0"/>
              <a:cs typeface="Times New Roman" panose="02020603050405020304" pitchFamily="18"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0" cap="none" spc="0" normalizeH="0" baseline="0" noProof="0" dirty="0">
                <a:ln>
                  <a:noFill/>
                </a:ln>
                <a:effectLst/>
                <a:uLnTx/>
                <a:uFillTx/>
                <a:latin typeface="Lucida Sans" panose="020B0602030504020204" pitchFamily="34" charset="0"/>
                <a:ea typeface="Calibri" panose="020F0502020204030204" pitchFamily="34" charset="0"/>
                <a:cs typeface="Times New Roman (Body CS)"/>
              </a:rPr>
              <a:t>Speech-Language Pathology</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b="1" kern="0" dirty="0">
              <a:latin typeface="Lucida Sans" panose="020B0602030504020204" pitchFamily="34" charset="0"/>
            </a:endParaRPr>
          </a:p>
          <a:p>
            <a:pPr defTabSz="914400">
              <a:defRPr/>
            </a:pPr>
            <a:r>
              <a:rPr kumimoji="0" lang="en-US" sz="2400" b="1" i="0" u="sng" strike="noStrike" kern="1200" cap="none" spc="0" normalizeH="0" baseline="0" noProof="0" dirty="0">
                <a:ln>
                  <a:noFill/>
                </a:ln>
                <a:effectLst/>
                <a:uLnTx/>
                <a:uFillTx/>
                <a:latin typeface="Lucida Sans" panose="020B0602030504020204" pitchFamily="34" charset="0"/>
                <a:ea typeface="+mn-ea"/>
                <a:cs typeface="+mn-cs"/>
              </a:rPr>
              <a:t>Therapy-first Language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Lucida Sans" panose="020B0602030504020204" pitchFamily="34" charset="0"/>
                <a:ea typeface="+mn-ea"/>
                <a:cs typeface="+mn-cs"/>
              </a:rPr>
              <a:t>When discussing therapy, indicate the therapy/therapist first followed by how the horse is included: </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b="1" dirty="0">
              <a:latin typeface="Lucida Sans" panose="020B0602030504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Lucida Sans" panose="020B0602030504020204" pitchFamily="34" charset="0"/>
                <a:ea typeface="+mn-ea"/>
                <a:cs typeface="+mn-cs"/>
              </a:rPr>
              <a:t>Physical therapy including equine movement</a:t>
            </a:r>
          </a:p>
          <a:p>
            <a:pPr marR="0" lvl="0" defTabSz="914400" rtl="0" eaLnBrk="1" fontAlgn="auto" latinLnBrk="0" hangingPunct="1">
              <a:lnSpc>
                <a:spcPct val="100000"/>
              </a:lnSpc>
              <a:spcBef>
                <a:spcPts val="0"/>
              </a:spcBef>
              <a:spcAft>
                <a:spcPts val="0"/>
              </a:spcAft>
              <a:buClrTx/>
              <a:buSzTx/>
              <a:tabLst/>
              <a:defRPr/>
            </a:pPr>
            <a:endParaRPr kumimoji="0" lang="en-US" sz="800" b="1" i="0" u="none" strike="noStrike" kern="1200" cap="none" spc="0" normalizeH="0" baseline="0" noProof="0" dirty="0">
              <a:ln>
                <a:noFill/>
              </a:ln>
              <a:effectLst/>
              <a:uLnTx/>
              <a:uFillTx/>
              <a:latin typeface="Lucida Sans" panose="020B0602030504020204" pitchFamily="34" charset="0"/>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Lucida Sans" panose="020B0602030504020204" pitchFamily="34" charset="0"/>
              </a:rPr>
              <a:t>Counseling or psychotherapy with equine interactions</a:t>
            </a:r>
            <a:endParaRPr kumimoji="0" lang="en-US" sz="1600" b="1" i="0" u="none" strike="noStrike" kern="1200" cap="none" spc="0" normalizeH="0" baseline="0" noProof="0" dirty="0">
              <a:ln>
                <a:noFill/>
              </a:ln>
              <a:effectLst/>
              <a:uLnTx/>
              <a:uFillTx/>
              <a:latin typeface="Lucida Sans" panose="020B0602030504020204" pitchFamily="34" charset="0"/>
              <a:ea typeface="+mn-ea"/>
              <a:cs typeface="+mn-cs"/>
            </a:endParaRPr>
          </a:p>
        </p:txBody>
      </p:sp>
      <p:sp>
        <p:nvSpPr>
          <p:cNvPr id="3" name="Rounded Rectangle 160">
            <a:extLst>
              <a:ext uri="{FF2B5EF4-FFF2-40B4-BE49-F238E27FC236}">
                <a16:creationId xmlns:a16="http://schemas.microsoft.com/office/drawing/2014/main" id="{49AE9E39-512C-E877-46F8-1C7316B5F681}"/>
              </a:ext>
            </a:extLst>
          </p:cNvPr>
          <p:cNvSpPr/>
          <p:nvPr/>
        </p:nvSpPr>
        <p:spPr>
          <a:xfrm>
            <a:off x="423699" y="457200"/>
            <a:ext cx="3081501" cy="1676400"/>
          </a:xfrm>
          <a:prstGeom prst="roundRect">
            <a:avLst/>
          </a:prstGeom>
          <a:solidFill>
            <a:srgbClr val="AE5A21"/>
          </a:solidFill>
          <a:ln w="25400" cap="flat" cmpd="sng" algn="ctr">
            <a:solidFill>
              <a:srgbClr val="A183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Lucida Sans" panose="020B0602030504020204" pitchFamily="34" charset="0"/>
                <a:ea typeface="+mn-ea"/>
                <a:cs typeface="+mn-cs"/>
              </a:rPr>
              <a:t> </a:t>
            </a:r>
            <a:r>
              <a:rPr kumimoji="0" lang="en-US" sz="4800" b="1" i="0" u="none" strike="noStrike" kern="1200" cap="none" spc="0" normalizeH="0" baseline="0" noProof="0" dirty="0">
                <a:ln>
                  <a:noFill/>
                </a:ln>
                <a:solidFill>
                  <a:prstClr val="black"/>
                </a:solidFill>
                <a:effectLst/>
                <a:uLnTx/>
                <a:uFillTx/>
                <a:latin typeface="+mj-lt"/>
                <a:ea typeface="+mn-ea"/>
                <a:cs typeface="+mn-cs"/>
              </a:rPr>
              <a:t>Therapy</a:t>
            </a:r>
            <a:endParaRPr kumimoji="0" lang="en-US" sz="4800" b="0" i="0" u="none" strike="noStrike" kern="0" cap="none" spc="0" normalizeH="0" baseline="0" noProof="0" dirty="0">
              <a:ln>
                <a:noFill/>
              </a:ln>
              <a:solidFill>
                <a:sysClr val="windowText" lastClr="000000"/>
              </a:solidFill>
              <a:effectLst/>
              <a:uLnTx/>
              <a:uFillTx/>
              <a:latin typeface="+mj-lt"/>
              <a:ea typeface="+mn-ea"/>
              <a:cs typeface="+mn-cs"/>
            </a:endParaRPr>
          </a:p>
        </p:txBody>
      </p:sp>
      <p:pic>
        <p:nvPicPr>
          <p:cNvPr id="4" name="Picture 8" descr="DSC01166.JPG">
            <a:extLst>
              <a:ext uri="{FF2B5EF4-FFF2-40B4-BE49-F238E27FC236}">
                <a16:creationId xmlns:a16="http://schemas.microsoft.com/office/drawing/2014/main" id="{1897DBBE-C808-95AB-8461-94DD0CA62A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43" y="2226694"/>
            <a:ext cx="223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SC01191.JPG">
            <a:extLst>
              <a:ext uri="{FF2B5EF4-FFF2-40B4-BE49-F238E27FC236}">
                <a16:creationId xmlns:a16="http://schemas.microsoft.com/office/drawing/2014/main" id="{09DB5896-14B0-0369-F6C1-6A620B1A85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06750" y="2657983"/>
            <a:ext cx="1938581" cy="14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Reega connecting.JPG">
            <a:extLst>
              <a:ext uri="{FF2B5EF4-FFF2-40B4-BE49-F238E27FC236}">
                <a16:creationId xmlns:a16="http://schemas.microsoft.com/office/drawing/2014/main" id="{0E224ACE-A04E-6E92-FC28-FCA535E0D31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893" y="4001608"/>
            <a:ext cx="2081500" cy="156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ega Smile.JPG">
            <a:extLst>
              <a:ext uri="{FF2B5EF4-FFF2-40B4-BE49-F238E27FC236}">
                <a16:creationId xmlns:a16="http://schemas.microsoft.com/office/drawing/2014/main" id="{45221D2A-8DB3-D21E-9916-F793432C4CD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22055" y="5020674"/>
            <a:ext cx="1938582" cy="145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66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68">
            <a:extLst>
              <a:ext uri="{FF2B5EF4-FFF2-40B4-BE49-F238E27FC236}">
                <a16:creationId xmlns:a16="http://schemas.microsoft.com/office/drawing/2014/main" id="{8700D3DF-DA5A-6A30-C8AC-779C524FBFA3}"/>
              </a:ext>
            </a:extLst>
          </p:cNvPr>
          <p:cNvSpPr/>
          <p:nvPr/>
        </p:nvSpPr>
        <p:spPr>
          <a:xfrm>
            <a:off x="340963" y="434488"/>
            <a:ext cx="3469037" cy="1754326"/>
          </a:xfrm>
          <a:prstGeom prst="roundRect">
            <a:avLst/>
          </a:prstGeom>
          <a:solidFill>
            <a:srgbClr val="47F600"/>
          </a:solidFill>
          <a:ln w="25400" cap="flat" cmpd="sng" algn="ctr">
            <a:solidFill>
              <a:srgbClr val="35CB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8436" name="TextBox 1">
            <a:extLst>
              <a:ext uri="{FF2B5EF4-FFF2-40B4-BE49-F238E27FC236}">
                <a16:creationId xmlns:a16="http://schemas.microsoft.com/office/drawing/2014/main" id="{E2A2E46F-0924-2148-9827-264FFADED875}"/>
              </a:ext>
            </a:extLst>
          </p:cNvPr>
          <p:cNvSpPr txBox="1">
            <a:spLocks noChangeArrowheads="1"/>
          </p:cNvSpPr>
          <p:nvPr/>
        </p:nvSpPr>
        <p:spPr bwMode="auto">
          <a:xfrm>
            <a:off x="609600" y="773042"/>
            <a:ext cx="3200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solidFill>
                  <a:schemeClr val="bg1"/>
                </a:solidFill>
                <a:latin typeface="Trebuchet MS" panose="020B0703020202090204" pitchFamily="34" charset="0"/>
              </a:rPr>
              <a:t>Equine-assisted Learning</a:t>
            </a:r>
            <a:r>
              <a:rPr lang="en-US" altLang="en-US" b="1" dirty="0">
                <a:solidFill>
                  <a:schemeClr val="bg1"/>
                </a:solidFill>
                <a:latin typeface="Lucida Sans" panose="020B0602030504020204" pitchFamily="34" charset="77"/>
                <a:cs typeface="Calibri" panose="020F0502020204030204" pitchFamily="34" charset="0"/>
              </a:rPr>
              <a:t> </a:t>
            </a:r>
          </a:p>
        </p:txBody>
      </p:sp>
      <p:pic>
        <p:nvPicPr>
          <p:cNvPr id="18438" name="Picture 2">
            <a:extLst>
              <a:ext uri="{FF2B5EF4-FFF2-40B4-BE49-F238E27FC236}">
                <a16:creationId xmlns:a16="http://schemas.microsoft.com/office/drawing/2014/main" id="{7D98F69D-6B74-D0B3-6AF6-CFE0E106F8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9270" y="1018726"/>
            <a:ext cx="3447772" cy="234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standing next to a horse&#10;&#10;Description automatically generated">
            <a:extLst>
              <a:ext uri="{FF2B5EF4-FFF2-40B4-BE49-F238E27FC236}">
                <a16:creationId xmlns:a16="http://schemas.microsoft.com/office/drawing/2014/main" id="{96EE7E3F-C6A1-0578-9650-926D1C035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63" y="2438400"/>
            <a:ext cx="3447772" cy="4281608"/>
          </a:xfrm>
          <a:prstGeom prst="rect">
            <a:avLst/>
          </a:prstGeom>
        </p:spPr>
      </p:pic>
      <p:sp>
        <p:nvSpPr>
          <p:cNvPr id="10" name="TextBox 9">
            <a:extLst>
              <a:ext uri="{FF2B5EF4-FFF2-40B4-BE49-F238E27FC236}">
                <a16:creationId xmlns:a16="http://schemas.microsoft.com/office/drawing/2014/main" id="{73D2DC8C-7116-8587-9621-9B48D54070FF}"/>
              </a:ext>
            </a:extLst>
          </p:cNvPr>
          <p:cNvSpPr txBox="1"/>
          <p:nvPr/>
        </p:nvSpPr>
        <p:spPr>
          <a:xfrm>
            <a:off x="4007033" y="3583173"/>
            <a:ext cx="4806637" cy="2862322"/>
          </a:xfrm>
          <a:prstGeom prst="rect">
            <a:avLst/>
          </a:prstGeom>
          <a:noFill/>
        </p:spPr>
        <p:txBody>
          <a:bodyPr wrap="square" rtlCol="0">
            <a:spAutoFit/>
          </a:bodyPr>
          <a:lstStyle/>
          <a:p>
            <a:r>
              <a:rPr lang="en-US" sz="2000" dirty="0"/>
              <a:t>This area is a </a:t>
            </a:r>
            <a:r>
              <a:rPr lang="en-US" sz="2000" b="1" dirty="0"/>
              <a:t>non-therapy service </a:t>
            </a:r>
            <a:r>
              <a:rPr lang="en-US" sz="2000" dirty="0"/>
              <a:t>comprised of equine-assisted services (EAL) in education, organizations and in personal development.</a:t>
            </a:r>
          </a:p>
          <a:p>
            <a:r>
              <a:rPr lang="en-US" sz="2000" dirty="0"/>
              <a:t>This type of experiential learning leverages interactive mounted and/or unmounted activities with horses and the equine environment to benefit participants.</a:t>
            </a:r>
          </a:p>
        </p:txBody>
      </p:sp>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19792</TotalTime>
  <Words>1807</Words>
  <Application>Microsoft Office PowerPoint</Application>
  <PresentationFormat>On-screen Show (4:3)</PresentationFormat>
  <Paragraphs>152</Paragraphs>
  <Slides>12</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Candara</vt:lpstr>
      <vt:lpstr>Century Gothic</vt:lpstr>
      <vt:lpstr>Helvetica</vt:lpstr>
      <vt:lpstr>Lucida Sans</vt:lpstr>
      <vt:lpstr>Modern Love</vt:lpstr>
      <vt:lpstr>Times New Roman</vt:lpstr>
      <vt:lpstr>Trebuchet MS</vt:lpstr>
      <vt:lpstr>Wingdings 3</vt:lpstr>
      <vt:lpstr>Ion</vt:lpstr>
      <vt:lpstr>Optimal Terminology for  Equine–Assisted Services  Presented by Lissa Pohl, MA – Karin Bump, PhD  NAEAA Conference  May 29, 2024 </vt:lpstr>
      <vt:lpstr>Why Optimal Terminology?</vt:lpstr>
      <vt:lpstr>Consensus Building Process</vt:lpstr>
      <vt:lpstr>Optimal Terminology for Services in the United States That Incorporate Horses to Benefit People: A Consensus Document </vt:lpstr>
      <vt:lpstr>Authors</vt:lpstr>
      <vt:lpstr>PowerPoint Presentation</vt:lpstr>
      <vt:lpstr>Equine-Assisted Services  Refers to multiple services in which professionals incorporate horses to benefit humans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ASSISTED ACTIVITIES</dc:title>
  <dc:creator>cld710</dc:creator>
  <cp:lastModifiedBy>karin bump</cp:lastModifiedBy>
  <cp:revision>808</cp:revision>
  <cp:lastPrinted>2015-07-14T16:05:18Z</cp:lastPrinted>
  <dcterms:created xsi:type="dcterms:W3CDTF">2008-06-10T14:12:58Z</dcterms:created>
  <dcterms:modified xsi:type="dcterms:W3CDTF">2025-05-23T15:56:55Z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TC010903031033</vt:lpwstr>
  </property>
</Properties>
</file>