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D16089-49A9-4D2B-9B36-C02B13DCCF6F}" v="47" dt="2025-07-18T15:26:12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2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 bump" userId="640330f366e1d302" providerId="LiveId" clId="{33D16089-49A9-4D2B-9B36-C02B13DCCF6F}"/>
    <pc:docChg chg="modSld">
      <pc:chgData name="karin bump" userId="640330f366e1d302" providerId="LiveId" clId="{33D16089-49A9-4D2B-9B36-C02B13DCCF6F}" dt="2025-07-18T15:26:12.997" v="46"/>
      <pc:docMkLst>
        <pc:docMk/>
      </pc:docMkLst>
      <pc:sldChg chg="setBg">
        <pc:chgData name="karin bump" userId="640330f366e1d302" providerId="LiveId" clId="{33D16089-49A9-4D2B-9B36-C02B13DCCF6F}" dt="2025-07-18T15:26:12.997" v="46"/>
        <pc:sldMkLst>
          <pc:docMk/>
          <pc:sldMk cId="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8A79B-FA14-45C3-B9D5-BC0A40940A35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B03C5-A5C7-403D-956C-21829DEA2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8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DA69ED6-BCD7-B6A2-8963-FDB897A52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101004-4A98-3647-9ACF-6B5A8DE392A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D7F6504-3A39-ED99-C21B-55435D759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A2256FC-8990-1DB0-AD22-AB799E638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A02DA-1999-B92D-F8F4-99C6E39B2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5458D-1815-D027-EA64-E4AD10E5F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AEAB8-369D-D4A4-3B27-A70B0C677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E1ABD-1A80-E818-6FFC-C8478C13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FAC95-54A9-22DC-82BD-311ABAAB2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1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C3343-1478-B6BA-7DAB-24048009C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05D3C4-1E64-5D8A-6794-F3C073C91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08336-CFC4-0449-F29C-FD69AE639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CFA3C-6B7B-4920-9D86-93FD8482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6A195-C395-D0F4-161D-3013FD97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8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B5232C-06E5-7D5F-2B80-CE4DA3F95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247B1D-2E96-8954-325B-16302729E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7B7BD-B8F8-DE30-53A2-91106B912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E12AA-C59A-75D0-6CD3-F87DCC88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6F082-0675-D32B-F9BD-269F2F50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2B108-E52A-68EC-C049-F821F78F8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B85AC-983D-85B5-EEAB-D936D0BFD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6A5EF-2E09-CC2F-3866-5D0E50B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17AF3-5141-9931-4AF3-B578D937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92FF3-606D-EB94-6AD4-099C6A0C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7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8BB23-17D2-1C4B-1631-31448AB7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A2E50-A44C-83EE-F86C-75E405B98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A5D28-3EEE-62F3-85B0-BAF9EEF7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BADA4-0E6D-9E83-CAC8-77EB83070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EBBCC-B271-FFE6-A80D-97E990BC4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2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49B8-ED2F-F6AD-5F14-287277B16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89FF5-5E36-5070-4B3C-89E3115B1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FDA861-BA0B-4771-7C54-B2C83BC75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728AB-372B-CA84-7549-F0CA6E5D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FDC2B-33E1-5EA9-9E2A-60C1720B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15E8C-A73E-DBBA-6BE0-8E0083703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3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336B1-6197-1501-E0FB-1509A21A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0D609-5551-3C60-2E09-5509B4690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4B32A-45A9-4E02-2157-7BDB70E04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754B7-FF34-2A9A-A2E0-FC8807041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D8BD11-822D-5104-C133-45E0463A1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F1B5F2-F1EC-9254-0956-AD2179186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DDD8E-D80E-A641-15CF-CCB08EE00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25A4AD-77D2-F834-8C0D-3780EB15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7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C9165-A27E-FE1E-7783-C9F8BBE90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F69619-96FA-CF18-C806-C9EB969A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80FD6D-621E-7E79-F32A-F924938E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9D3D1-A687-E0E9-EE67-FB43D198C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5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3487B7-4BE2-F691-FCF1-6A6DBEEC3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17DD81-9669-C150-7924-3C33F2FB4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211C6-74D4-0411-DF50-5F9CEACB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5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5695F-BA56-7A07-B9B9-497E77176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53719-F816-77BA-061B-A90B33FD0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229327-0A9C-2A7D-D4A9-014AF5BDB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E4C56-F1B6-712B-69C5-CA7ECF9F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623C5-6A40-BB1D-D057-DA97030C0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8CFCF-4DFB-CC50-106F-CD862827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90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7285F-D293-0AFF-816B-A231F199B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13084C-FB63-6E75-0C4A-B1BDF840E7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57B61-FE07-5DB5-736B-96E345D07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8A3F1-2FDF-F535-8854-070056342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D8546-DBEA-2D13-0755-8516E3368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FAB56-A33A-2E0C-2FBF-7A588127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0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54327-9D2A-EBDF-833C-3F43E65FC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F4304-1BBC-7C01-6877-4E541096C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5848C-7C2B-339D-FA3F-DE91F222D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E74C90-3E3D-4393-900C-AAF050387BFB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4E9E1-669C-B47C-3F22-FD4AAC3BC9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EFD52-C875-840E-B718-CE5BD9D2F3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22B0F-DC1A-49D6-865E-5612CE8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4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938EB7B-637D-13A2-DA04-211E626441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321356" y="-623427"/>
            <a:ext cx="12752956" cy="1864605"/>
          </a:xfrm>
        </p:spPr>
        <p:txBody>
          <a:bodyPr/>
          <a:lstStyle/>
          <a:p>
            <a:pPr algn="ctr" eaLnBrk="1" hangingPunct="1"/>
            <a:r>
              <a:rPr lang="en-US" alt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Trebuchet MS" panose="020B0703020202090204" pitchFamily="34" charset="0"/>
              </a:rPr>
              <a:t>Equine-Assisted Services</a:t>
            </a:r>
            <a:br>
              <a:rPr lang="en-US" altLang="en-US" sz="3600" dirty="0">
                <a:latin typeface="Trebuchet MS" panose="020B0703020202090204" pitchFamily="34" charset="0"/>
              </a:rPr>
            </a:br>
            <a:br>
              <a:rPr lang="en-US" altLang="en-US" sz="900" dirty="0">
                <a:latin typeface="Trebuchet MS" panose="020B0703020202090204" pitchFamily="34" charset="0"/>
              </a:rPr>
            </a:br>
            <a:r>
              <a:rPr lang="en-US" altLang="en-US" sz="2400" dirty="0">
                <a:latin typeface="Trebuchet MS" panose="020B0703020202090204" pitchFamily="34" charset="0"/>
              </a:rPr>
              <a:t>Refers to multiple services in which professionals incorporate horses to benefit humans</a:t>
            </a:r>
            <a:r>
              <a:rPr lang="en-US" altLang="en-US" sz="4000" dirty="0"/>
              <a:t>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19EFE3-79D1-8066-CB1A-6A8EDCA2CF86}"/>
              </a:ext>
            </a:extLst>
          </p:cNvPr>
          <p:cNvGrpSpPr/>
          <p:nvPr/>
        </p:nvGrpSpPr>
        <p:grpSpPr>
          <a:xfrm>
            <a:off x="466928" y="1274324"/>
            <a:ext cx="11157625" cy="5515582"/>
            <a:chOff x="696685" y="1377818"/>
            <a:chExt cx="7914361" cy="488707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FEE171B-4991-523F-8A07-E67C84BDBD0B}"/>
                </a:ext>
              </a:extLst>
            </p:cNvPr>
            <p:cNvGrpSpPr/>
            <p:nvPr/>
          </p:nvGrpSpPr>
          <p:grpSpPr>
            <a:xfrm>
              <a:off x="696685" y="1377818"/>
              <a:ext cx="7914361" cy="4251216"/>
              <a:chOff x="1" y="-5556"/>
              <a:chExt cx="6244923" cy="2335689"/>
            </a:xfrm>
          </p:grpSpPr>
          <p:sp>
            <p:nvSpPr>
              <p:cNvPr id="7" name="Round Diagonal Corner Rectangle 156">
                <a:extLst>
                  <a:ext uri="{FF2B5EF4-FFF2-40B4-BE49-F238E27FC236}">
                    <a16:creationId xmlns:a16="http://schemas.microsoft.com/office/drawing/2014/main" id="{713F9C16-413B-F93A-E579-621964AC6A50}"/>
                  </a:ext>
                </a:extLst>
              </p:cNvPr>
              <p:cNvSpPr/>
              <p:nvPr/>
            </p:nvSpPr>
            <p:spPr>
              <a:xfrm>
                <a:off x="188711" y="792428"/>
                <a:ext cx="1747754" cy="993601"/>
              </a:xfrm>
              <a:prstGeom prst="round2DiagRect">
                <a:avLst/>
              </a:prstGeom>
              <a:noFill/>
              <a:ln w="38100" cap="flat" cmpd="sng" algn="ctr">
                <a:solidFill>
                  <a:srgbClr val="AE5A21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en-US" kern="0" dirty="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C9D279A4-8EBB-578D-605D-215392001916}"/>
                  </a:ext>
                </a:extLst>
              </p:cNvPr>
              <p:cNvGrpSpPr/>
              <p:nvPr/>
            </p:nvGrpSpPr>
            <p:grpSpPr>
              <a:xfrm>
                <a:off x="1" y="-5556"/>
                <a:ext cx="6244923" cy="2335689"/>
                <a:chOff x="66455" y="290197"/>
                <a:chExt cx="7070358" cy="2336063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48095CD1-11D2-3EF7-010B-EDD00C3E6605}"/>
                    </a:ext>
                  </a:extLst>
                </p:cNvPr>
                <p:cNvGrpSpPr/>
                <p:nvPr/>
              </p:nvGrpSpPr>
              <p:grpSpPr>
                <a:xfrm>
                  <a:off x="66455" y="290197"/>
                  <a:ext cx="7070358" cy="2336063"/>
                  <a:chOff x="66458" y="535136"/>
                  <a:chExt cx="7070660" cy="2336152"/>
                </a:xfrm>
              </p:grpSpPr>
              <p:grpSp>
                <p:nvGrpSpPr>
                  <p:cNvPr id="11" name="Group 10">
                    <a:extLst>
                      <a:ext uri="{FF2B5EF4-FFF2-40B4-BE49-F238E27FC236}">
                        <a16:creationId xmlns:a16="http://schemas.microsoft.com/office/drawing/2014/main" id="{F0A4E0DF-0564-9F46-E100-3BB29A3C7DB3}"/>
                      </a:ext>
                    </a:extLst>
                  </p:cNvPr>
                  <p:cNvGrpSpPr/>
                  <p:nvPr/>
                </p:nvGrpSpPr>
                <p:grpSpPr>
                  <a:xfrm>
                    <a:off x="116114" y="1061357"/>
                    <a:ext cx="159669" cy="721723"/>
                    <a:chOff x="0" y="0"/>
                    <a:chExt cx="159669" cy="736600"/>
                  </a:xfrm>
                </p:grpSpPr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A4CDB200-679E-88D2-A063-620114C5B7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14" y="0"/>
                      <a:ext cx="0" cy="735058"/>
                    </a:xfrm>
                    <a:prstGeom prst="line">
                      <a:avLst/>
                    </a:prstGeom>
                    <a:noFill/>
                    <a:ln w="19050" cap="flat" cmpd="sng" algn="ctr">
                      <a:solidFill>
                        <a:srgbClr val="AE5A21"/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8" name="Straight Connector 37">
                      <a:extLst>
                        <a:ext uri="{FF2B5EF4-FFF2-40B4-BE49-F238E27FC236}">
                          <a16:creationId xmlns:a16="http://schemas.microsoft.com/office/drawing/2014/main" id="{E69EDDF4-D9D7-1C30-83FE-C432FA6F1A8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0" y="736600"/>
                      <a:ext cx="159669" cy="0"/>
                    </a:xfrm>
                    <a:prstGeom prst="line">
                      <a:avLst/>
                    </a:prstGeom>
                    <a:noFill/>
                    <a:ln w="19050" cap="flat" cmpd="sng" algn="ctr">
                      <a:solidFill>
                        <a:srgbClr val="AE5A21"/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2" name="Group 11">
                    <a:extLst>
                      <a:ext uri="{FF2B5EF4-FFF2-40B4-BE49-F238E27FC236}">
                        <a16:creationId xmlns:a16="http://schemas.microsoft.com/office/drawing/2014/main" id="{84A6E63A-E76F-7349-CF82-78FCD9E12F11}"/>
                      </a:ext>
                    </a:extLst>
                  </p:cNvPr>
                  <p:cNvGrpSpPr/>
                  <p:nvPr/>
                </p:nvGrpSpPr>
                <p:grpSpPr>
                  <a:xfrm>
                    <a:off x="66458" y="535136"/>
                    <a:ext cx="7070660" cy="2336152"/>
                    <a:chOff x="66458" y="559351"/>
                    <a:chExt cx="7070660" cy="2441861"/>
                  </a:xfrm>
                </p:grpSpPr>
                <p:cxnSp>
                  <p:nvCxnSpPr>
                    <p:cNvPr id="13" name="Straight Connector 12">
                      <a:extLst>
                        <a:ext uri="{FF2B5EF4-FFF2-40B4-BE49-F238E27FC236}">
                          <a16:creationId xmlns:a16="http://schemas.microsoft.com/office/drawing/2014/main" id="{5904B81F-0BBC-3C85-C89F-CE83FF833FD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899911" y="1209600"/>
                      <a:ext cx="0" cy="632118"/>
                    </a:xfrm>
                    <a:prstGeom prst="line">
                      <a:avLst/>
                    </a:prstGeom>
                    <a:noFill/>
                    <a:ln w="38100" cap="flat" cmpd="sng" algn="ctr">
                      <a:solidFill>
                        <a:srgbClr val="2B68D7"/>
                      </a:solidFill>
                      <a:prstDash val="solid"/>
                    </a:ln>
                    <a:effectLst/>
                  </p:spPr>
                </p:cxnSp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AD673754-36AC-EEC1-7D84-576169BDC25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6458" y="559351"/>
                      <a:ext cx="7070660" cy="2441861"/>
                      <a:chOff x="66458" y="559351"/>
                      <a:chExt cx="7070660" cy="2441861"/>
                    </a:xfrm>
                  </p:grpSpPr>
                  <p:grpSp>
                    <p:nvGrpSpPr>
                      <p:cNvPr id="15" name="Group 14">
                        <a:extLst>
                          <a:ext uri="{FF2B5EF4-FFF2-40B4-BE49-F238E27FC236}">
                            <a16:creationId xmlns:a16="http://schemas.microsoft.com/office/drawing/2014/main" id="{20A882EA-3B53-BCF3-F7E7-846B74A70E3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6458" y="565161"/>
                        <a:ext cx="1923658" cy="623787"/>
                        <a:chOff x="64574" y="509212"/>
                        <a:chExt cx="1869113" cy="608949"/>
                      </a:xfrm>
                      <a:solidFill>
                        <a:srgbClr val="AE5A21"/>
                      </a:solidFill>
                    </p:grpSpPr>
                    <p:sp>
                      <p:nvSpPr>
                        <p:cNvPr id="35" name="Rounded Rectangle 160">
                          <a:extLst>
                            <a:ext uri="{FF2B5EF4-FFF2-40B4-BE49-F238E27FC236}">
                              <a16:creationId xmlns:a16="http://schemas.microsoft.com/office/drawing/2014/main" id="{1C5FB1A7-C96F-3793-B7AC-DFC45D6AD01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4574" y="509212"/>
                          <a:ext cx="1869113" cy="608949"/>
                        </a:xfrm>
                        <a:prstGeom prst="roundRect">
                          <a:avLst/>
                        </a:prstGeom>
                        <a:grpFill/>
                        <a:ln w="25400" cap="flat" cmpd="sng" algn="ctr">
                          <a:solidFill>
                            <a:srgbClr val="A18369"/>
                          </a:solidFill>
                          <a:prstDash val="solid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defRPr/>
                          </a:pPr>
                          <a:endParaRPr lang="en-US" kern="0" dirty="0">
                            <a:solidFill>
                              <a:sysClr val="windowText" lastClr="000000"/>
                            </a:solidFill>
                            <a:latin typeface="Calibri"/>
                          </a:endParaRPr>
                        </a:p>
                      </p:txBody>
                    </p:sp>
                    <p:sp>
                      <p:nvSpPr>
                        <p:cNvPr id="36" name="Text Box 21">
                          <a:extLst>
                            <a:ext uri="{FF2B5EF4-FFF2-40B4-BE49-F238E27FC236}">
                              <a16:creationId xmlns:a16="http://schemas.microsoft.com/office/drawing/2014/main" id="{94C3EF78-3220-D640-FF5A-84AF07B4D66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0557" y="680092"/>
                          <a:ext cx="1747157" cy="424513"/>
                        </a:xfrm>
                        <a:prstGeom prst="rect">
                          <a:avLst/>
                        </a:prstGeom>
                        <a:solidFill>
                          <a:srgbClr val="AE5A21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en-US" sz="2800" b="1" kern="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THERAPY</a:t>
                          </a:r>
                          <a:endParaRPr lang="en-US" sz="2800" kern="0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16" name="Group 15">
                        <a:extLst>
                          <a:ext uri="{FF2B5EF4-FFF2-40B4-BE49-F238E27FC236}">
                            <a16:creationId xmlns:a16="http://schemas.microsoft.com/office/drawing/2014/main" id="{E4F5672F-603C-B0CE-DAAA-CEEB1309112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75783" y="559351"/>
                        <a:ext cx="6861335" cy="2441861"/>
                        <a:chOff x="-45345" y="559351"/>
                        <a:chExt cx="6861335" cy="2441861"/>
                      </a:xfrm>
                    </p:grpSpPr>
                    <p:sp>
                      <p:nvSpPr>
                        <p:cNvPr id="17" name="Text Box 23">
                          <a:extLst>
                            <a:ext uri="{FF2B5EF4-FFF2-40B4-BE49-F238E27FC236}">
                              <a16:creationId xmlns:a16="http://schemas.microsoft.com/office/drawing/2014/main" id="{CE8D942F-F4BF-5F97-6AF8-CFAC7450284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266348" y="1414920"/>
                          <a:ext cx="2040514" cy="830405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Equine-assisted Learning </a:t>
                          </a:r>
                        </a:p>
                        <a:p>
                          <a:pPr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  in Education</a:t>
                          </a:r>
                        </a:p>
                        <a:p>
                          <a:pPr>
                            <a:defRPr/>
                          </a:pPr>
                          <a:endParaRPr lang="en-US" sz="200" b="1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Equine-assisted Learning </a:t>
                          </a:r>
                        </a:p>
                        <a:p>
                          <a:pPr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  in Personal Development</a:t>
                          </a:r>
                        </a:p>
                        <a:p>
                          <a:pPr>
                            <a:defRPr/>
                          </a:pPr>
                          <a:endParaRPr lang="en-US" sz="200" b="1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Equine-assisted Learning </a:t>
                          </a:r>
                        </a:p>
                        <a:p>
                          <a:pPr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  in Organizations </a:t>
                          </a:r>
                        </a:p>
                      </p:txBody>
                    </p:sp>
                    <p:grpSp>
                      <p:nvGrpSpPr>
                        <p:cNvPr id="18" name="Group 17">
                          <a:extLst>
                            <a:ext uri="{FF2B5EF4-FFF2-40B4-BE49-F238E27FC236}">
                              <a16:creationId xmlns:a16="http://schemas.microsoft.com/office/drawing/2014/main" id="{8DAFBC02-4307-46BF-B3FD-E30BC51F848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937843" y="582328"/>
                          <a:ext cx="2450208" cy="1860720"/>
                          <a:chOff x="-88563" y="568492"/>
                          <a:chExt cx="2349912" cy="1816508"/>
                        </a:xfrm>
                      </p:grpSpPr>
                      <p:sp>
                        <p:nvSpPr>
                          <p:cNvPr id="30" name="Rounded Rectangle 168">
                            <a:extLst>
                              <a:ext uri="{FF2B5EF4-FFF2-40B4-BE49-F238E27FC236}">
                                <a16:creationId xmlns:a16="http://schemas.microsoft.com/office/drawing/2014/main" id="{7C282EA2-804D-6B39-13E4-EE439334410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-88563" y="568492"/>
                            <a:ext cx="2120583" cy="608966"/>
                          </a:xfrm>
                          <a:prstGeom prst="roundRect">
                            <a:avLst/>
                          </a:prstGeom>
                          <a:solidFill>
                            <a:srgbClr val="47F600"/>
                          </a:solidFill>
                          <a:ln w="25400" cap="flat" cmpd="sng" algn="ctr">
                            <a:solidFill>
                              <a:srgbClr val="35CB00"/>
                            </a:solidFill>
                            <a:prstDash val="solid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defRPr/>
                            </a:pPr>
                            <a:endParaRPr lang="en-US" kern="0" dirty="0">
                              <a:solidFill>
                                <a:sysClr val="windowText" lastClr="000000"/>
                              </a:solidFill>
                              <a:latin typeface="Calibri"/>
                            </a:endParaRPr>
                          </a:p>
                        </p:txBody>
                      </p:sp>
                      <p:sp>
                        <p:nvSpPr>
                          <p:cNvPr id="31" name="Round Diagonal Corner Rectangle 172">
                            <a:extLst>
                              <a:ext uri="{FF2B5EF4-FFF2-40B4-BE49-F238E27FC236}">
                                <a16:creationId xmlns:a16="http://schemas.microsoft.com/office/drawing/2014/main" id="{B9F58203-A399-BD51-2BA4-76CE02524C2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54738" y="1339437"/>
                            <a:ext cx="2106611" cy="1045563"/>
                          </a:xfrm>
                          <a:prstGeom prst="round2DiagRect">
                            <a:avLst/>
                          </a:prstGeom>
                          <a:noFill/>
                          <a:ln w="38100" cap="flat" cmpd="sng" algn="ctr">
                            <a:solidFill>
                              <a:srgbClr val="47F600"/>
                            </a:solidFill>
                            <a:prstDash val="solid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defRPr/>
                            </a:pPr>
                            <a:endParaRPr lang="en-US" kern="0" dirty="0">
                              <a:solidFill>
                                <a:sysClr val="windowText" lastClr="000000"/>
                              </a:solidFill>
                              <a:latin typeface="Calibri"/>
                            </a:endParaRPr>
                          </a:p>
                        </p:txBody>
                      </p:sp>
                      <p:grpSp>
                        <p:nvGrpSpPr>
                          <p:cNvPr id="32" name="Group 31">
                            <a:extLst>
                              <a:ext uri="{FF2B5EF4-FFF2-40B4-BE49-F238E27FC236}">
                                <a16:creationId xmlns:a16="http://schemas.microsoft.com/office/drawing/2014/main" id="{A9781A29-1981-B076-E5B3-F6C38D188FC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8537" y="1147143"/>
                            <a:ext cx="98463" cy="650814"/>
                            <a:chOff x="-98463" y="85786"/>
                            <a:chExt cx="98463" cy="650814"/>
                          </a:xfrm>
                        </p:grpSpPr>
                        <p:cxnSp>
                          <p:nvCxnSpPr>
                            <p:cNvPr id="33" name="Straight Connector 32">
                              <a:extLst>
                                <a:ext uri="{FF2B5EF4-FFF2-40B4-BE49-F238E27FC236}">
                                  <a16:creationId xmlns:a16="http://schemas.microsoft.com/office/drawing/2014/main" id="{A5A65B1F-9384-DC3B-E8F7-FC2746FEE232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-98463" y="85786"/>
                              <a:ext cx="0" cy="650814"/>
                            </a:xfrm>
                            <a:prstGeom prst="line">
                              <a:avLst/>
                            </a:prstGeom>
                            <a:noFill/>
                            <a:ln w="19050" cap="flat" cmpd="sng" algn="ctr">
                              <a:solidFill>
                                <a:srgbClr val="47F600"/>
                              </a:solidFill>
                              <a:prstDash val="solid"/>
                            </a:ln>
                            <a:effectLst/>
                          </p:spPr>
                        </p:cxnSp>
                        <p:cxnSp>
                          <p:nvCxnSpPr>
                            <p:cNvPr id="34" name="Straight Connector 33">
                              <a:extLst>
                                <a:ext uri="{FF2B5EF4-FFF2-40B4-BE49-F238E27FC236}">
                                  <a16:creationId xmlns:a16="http://schemas.microsoft.com/office/drawing/2014/main" id="{5D9E3D4F-3774-13E7-AB8A-EB24AD27E409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flipH="1">
                              <a:off x="-98463" y="736600"/>
                              <a:ext cx="98463" cy="0"/>
                            </a:xfrm>
                            <a:prstGeom prst="line">
                              <a:avLst/>
                            </a:prstGeom>
                            <a:noFill/>
                            <a:ln w="19050" cap="flat" cmpd="sng" algn="ctr">
                              <a:solidFill>
                                <a:srgbClr val="47F600"/>
                              </a:solidFill>
                              <a:prstDash val="solid"/>
                            </a:ln>
                            <a:effectLst/>
                          </p:spPr>
                        </p:cxnSp>
                      </p:grpSp>
                    </p:grpSp>
                    <p:sp>
                      <p:nvSpPr>
                        <p:cNvPr id="19" name="Text Box 33">
                          <a:extLst>
                            <a:ext uri="{FF2B5EF4-FFF2-40B4-BE49-F238E27FC236}">
                              <a16:creationId xmlns:a16="http://schemas.microsoft.com/office/drawing/2014/main" id="{82348F92-6F28-1B84-DC49-F4D6F0CCBA1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5345" y="1414244"/>
                          <a:ext cx="1923656" cy="934230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 (Body CS)"/>
                            </a:rPr>
                            <a:t>Counseling</a:t>
                          </a:r>
                        </a:p>
                        <a:p>
                          <a:pPr>
                            <a:defRPr/>
                          </a:pPr>
                          <a:endParaRPr lang="en-US" sz="200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 (Body CS)"/>
                            </a:rPr>
                            <a:t>Occupational Therapy</a:t>
                          </a:r>
                        </a:p>
                        <a:p>
                          <a:pPr>
                            <a:defRPr/>
                          </a:pPr>
                          <a:endParaRPr lang="en-US" sz="200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 (Body CS)"/>
                            </a:rPr>
                            <a:t>Physical Therapy</a:t>
                          </a:r>
                        </a:p>
                        <a:p>
                          <a:pPr>
                            <a:defRPr/>
                          </a:pPr>
                          <a:endParaRPr lang="en-US" sz="200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 (Body CS)"/>
                            </a:rPr>
                            <a:t>Psychotherapy</a:t>
                          </a:r>
                        </a:p>
                        <a:p>
                          <a:pPr>
                            <a:defRPr/>
                          </a:pPr>
                          <a:endParaRPr lang="en-US" sz="200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 (Body CS)"/>
                            </a:rPr>
                            <a:t>Speech-Language Pathology</a:t>
                          </a:r>
                        </a:p>
                        <a:p>
                          <a:pPr>
                            <a:defRPr/>
                          </a:pPr>
                          <a:endParaRPr lang="en-US" sz="200" b="1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 (Body CS)"/>
                          </a:endParaRP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  <a:defRPr/>
                          </a:pPr>
                          <a:r>
                            <a:rPr lang="en-US" sz="1400" b="1" kern="0" dirty="0">
                              <a:solidFill>
                                <a:schemeClr val="accent2">
                                  <a:lumMod val="40000"/>
                                  <a:lumOff val="60000"/>
                                </a:schemeClr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Recreational Therapy</a:t>
                          </a:r>
                          <a:endParaRPr lang="en-US" sz="1400" kern="0" dirty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grpSp>
                      <p:nvGrpSpPr>
                        <p:cNvPr id="20" name="Group 19">
                          <a:extLst>
                            <a:ext uri="{FF2B5EF4-FFF2-40B4-BE49-F238E27FC236}">
                              <a16:creationId xmlns:a16="http://schemas.microsoft.com/office/drawing/2014/main" id="{4FB8C42C-447C-137B-55FA-537C8CA7457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28848" y="559351"/>
                          <a:ext cx="5987142" cy="2441861"/>
                          <a:chOff x="828848" y="559351"/>
                          <a:chExt cx="5987142" cy="2441861"/>
                        </a:xfrm>
                      </p:grpSpPr>
                      <p:grpSp>
                        <p:nvGrpSpPr>
                          <p:cNvPr id="21" name="Group 20">
                            <a:extLst>
                              <a:ext uri="{FF2B5EF4-FFF2-40B4-BE49-F238E27FC236}">
                                <a16:creationId xmlns:a16="http://schemas.microsoft.com/office/drawing/2014/main" id="{506E77F6-EB66-29D0-9004-6981EF1A260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420675" y="559351"/>
                            <a:ext cx="2223787" cy="631608"/>
                            <a:chOff x="102819" y="546118"/>
                            <a:chExt cx="2188230" cy="616667"/>
                          </a:xfrm>
                          <a:solidFill>
                            <a:srgbClr val="2B68D7"/>
                          </a:solidFill>
                        </p:grpSpPr>
                        <p:sp>
                          <p:nvSpPr>
                            <p:cNvPr id="28" name="Rounded Rectangle 181">
                              <a:extLst>
                                <a:ext uri="{FF2B5EF4-FFF2-40B4-BE49-F238E27FC236}">
                                  <a16:creationId xmlns:a16="http://schemas.microsoft.com/office/drawing/2014/main" id="{181CA22F-D2E6-8DC8-2BEA-E9651F6D530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2819" y="546118"/>
                              <a:ext cx="2175738" cy="616667"/>
                            </a:xfrm>
                            <a:prstGeom prst="roundRect">
                              <a:avLst/>
                            </a:prstGeom>
                            <a:grpFill/>
                            <a:ln w="25400" cap="flat" cmpd="sng" algn="ctr">
                              <a:solidFill>
                                <a:srgbClr val="4F81BD">
                                  <a:shade val="50000"/>
                                </a:srgbClr>
                              </a:solidFill>
                              <a:prstDash val="solid"/>
                            </a:ln>
                            <a:effectLst/>
                          </p:spPr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defRPr/>
                              </a:pPr>
                              <a:endParaRPr lang="en-US" kern="0" dirty="0">
                                <a:solidFill>
                                  <a:sysClr val="windowText" lastClr="000000"/>
                                </a:solidFill>
                                <a:latin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29" name="Text Box 38">
                              <a:extLst>
                                <a:ext uri="{FF2B5EF4-FFF2-40B4-BE49-F238E27FC236}">
                                  <a16:creationId xmlns:a16="http://schemas.microsoft.com/office/drawing/2014/main" id="{8F4141BB-0FDB-4D60-AAE2-6578F87857B8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15325" y="749869"/>
                              <a:ext cx="2175724" cy="297608"/>
                            </a:xfrm>
                            <a:prstGeom prst="rect">
                              <a:avLst/>
                            </a:prstGeom>
                            <a:grp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algn="ctr">
                                <a:defRPr/>
                              </a:pPr>
                              <a:r>
                                <a:rPr lang="en-US" sz="2400" b="1" kern="0" dirty="0">
                                  <a:solidFill>
                                    <a:sysClr val="windowText" lastClr="000000"/>
                                  </a:solidFill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HORSEMANSHIP</a:t>
                              </a:r>
                              <a:endParaRPr lang="en-US" sz="2400" kern="0" dirty="0">
                                <a:solidFill>
                                  <a:sysClr val="windowText" lastClr="000000"/>
                                </a:solidFill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2" name="Group 21">
                            <a:extLst>
                              <a:ext uri="{FF2B5EF4-FFF2-40B4-BE49-F238E27FC236}">
                                <a16:creationId xmlns:a16="http://schemas.microsoft.com/office/drawing/2014/main" id="{FFD8BB4F-0C62-5355-1A8E-A5D1071D18B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798052" y="1344943"/>
                            <a:ext cx="2017938" cy="1091547"/>
                            <a:chOff x="213352" y="42286"/>
                            <a:chExt cx="2017938" cy="1091547"/>
                          </a:xfrm>
                        </p:grpSpPr>
                        <p:sp>
                          <p:nvSpPr>
                            <p:cNvPr id="26" name="Round Diagonal Corner Rectangle 185">
                              <a:extLst>
                                <a:ext uri="{FF2B5EF4-FFF2-40B4-BE49-F238E27FC236}">
                                  <a16:creationId xmlns:a16="http://schemas.microsoft.com/office/drawing/2014/main" id="{13389F67-B805-EDD7-D342-9ED0FEAEA93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213352" y="42286"/>
                              <a:ext cx="2001302" cy="1091547"/>
                            </a:xfrm>
                            <a:prstGeom prst="round2DiagRect">
                              <a:avLst/>
                            </a:prstGeom>
                            <a:noFill/>
                            <a:ln w="38100" cap="flat" cmpd="sng" algn="ctr">
                              <a:solidFill>
                                <a:srgbClr val="2B68D7"/>
                              </a:solidFill>
                              <a:prstDash val="solid"/>
                            </a:ln>
                            <a:effectLst/>
                          </p:spPr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defRPr/>
                              </a:pPr>
                              <a:endParaRPr lang="en-US" kern="0" dirty="0">
                                <a:solidFill>
                                  <a:sysClr val="windowText" lastClr="000000"/>
                                </a:solidFill>
                                <a:latin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27" name="Text Box 43">
                              <a:extLst>
                                <a:ext uri="{FF2B5EF4-FFF2-40B4-BE49-F238E27FC236}">
                                  <a16:creationId xmlns:a16="http://schemas.microsoft.com/office/drawing/2014/main" id="{72280791-8EA4-0DD2-B2B0-22D4F4B95F9F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21330" y="109795"/>
                              <a:ext cx="1909960" cy="832757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171450" indent="-171450">
                                <a:buFont typeface="Arial" panose="020B0604020202020204" pitchFamily="34" charset="0"/>
                                <a:buChar char="•"/>
                                <a:defRPr/>
                              </a:pPr>
                              <a:r>
                                <a:rPr lang="en-US" sz="1400" b="1" kern="0" dirty="0">
                                  <a:solidFill>
                                    <a:schemeClr val="accent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Adaptive Equestrian Sport</a:t>
                              </a:r>
                            </a:p>
                            <a:p>
                              <a:pPr>
                                <a:defRPr/>
                              </a:pPr>
                              <a:endParaRPr lang="en-US" sz="200" b="1" kern="0" dirty="0">
                                <a:solidFill>
                                  <a:schemeClr val="accent2">
                                    <a:lumMod val="40000"/>
                                    <a:lumOff val="60000"/>
                                  </a:schemeClr>
                                </a:solidFill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  <a:p>
                              <a:pPr marL="171450" indent="-171450">
                                <a:buFont typeface="Arial" panose="020B0604020202020204" pitchFamily="34" charset="0"/>
                                <a:buChar char="•"/>
                                <a:defRPr/>
                              </a:pPr>
                              <a:r>
                                <a:rPr lang="en-US" sz="1400" b="1" kern="0" dirty="0">
                                  <a:solidFill>
                                    <a:schemeClr val="accent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Adaptive Riding or </a:t>
                              </a:r>
                            </a:p>
                            <a:p>
                              <a:pPr>
                                <a:defRPr/>
                              </a:pPr>
                              <a:r>
                                <a:rPr lang="en-US" sz="1400" b="1" kern="0" dirty="0">
                                  <a:solidFill>
                                    <a:schemeClr val="accent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   Therapeutic Riding</a:t>
                              </a:r>
                            </a:p>
                            <a:p>
                              <a:pPr>
                                <a:defRPr/>
                              </a:pPr>
                              <a:endParaRPr lang="en-US" sz="200" b="1" kern="0" dirty="0">
                                <a:solidFill>
                                  <a:schemeClr val="accent2">
                                    <a:lumMod val="40000"/>
                                    <a:lumOff val="60000"/>
                                  </a:schemeClr>
                                </a:solidFill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  <a:p>
                              <a:pPr marL="171450" indent="-171450">
                                <a:buFont typeface="Arial" panose="020B0604020202020204" pitchFamily="34" charset="0"/>
                                <a:buChar char="•"/>
                                <a:defRPr/>
                              </a:pPr>
                              <a:r>
                                <a:rPr lang="en-US" sz="1400" b="1" kern="0" dirty="0">
                                  <a:solidFill>
                                    <a:schemeClr val="accent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Driving</a:t>
                              </a:r>
                            </a:p>
                            <a:p>
                              <a:pPr>
                                <a:defRPr/>
                              </a:pPr>
                              <a:endParaRPr lang="en-US" sz="200" b="1" kern="0" dirty="0">
                                <a:solidFill>
                                  <a:schemeClr val="accent2">
                                    <a:lumMod val="40000"/>
                                    <a:lumOff val="60000"/>
                                  </a:schemeClr>
                                </a:solidFill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  <a:p>
                              <a:pPr marL="171450" indent="-171450">
                                <a:buFont typeface="Arial" panose="020B0604020202020204" pitchFamily="34" charset="0"/>
                                <a:buChar char="•"/>
                                <a:defRPr/>
                              </a:pPr>
                              <a:r>
                                <a:rPr lang="en-US" sz="1400" b="1" kern="0" dirty="0">
                                  <a:solidFill>
                                    <a:schemeClr val="accent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Interactive Vaulting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3" name="Group 22">
                            <a:extLst>
                              <a:ext uri="{FF2B5EF4-FFF2-40B4-BE49-F238E27FC236}">
                                <a16:creationId xmlns:a16="http://schemas.microsoft.com/office/drawing/2014/main" id="{0090D28C-A7B5-4ADC-18B7-40A521B4211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28848" y="2551301"/>
                            <a:ext cx="4631841" cy="449911"/>
                            <a:chOff x="866247" y="94276"/>
                            <a:chExt cx="4840939" cy="439210"/>
                          </a:xfrm>
                        </p:grpSpPr>
                        <p:sp>
                          <p:nvSpPr>
                            <p:cNvPr id="24" name="Rounded Rectangle 193">
                              <a:extLst>
                                <a:ext uri="{FF2B5EF4-FFF2-40B4-BE49-F238E27FC236}">
                                  <a16:creationId xmlns:a16="http://schemas.microsoft.com/office/drawing/2014/main" id="{319ED04D-87E6-7455-7EB0-DCB1ED16A72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66247" y="94276"/>
                              <a:ext cx="4840939" cy="386516"/>
                            </a:xfrm>
                            <a:prstGeom prst="roundRect">
                              <a:avLst/>
                            </a:prstGeom>
                            <a:solidFill>
                              <a:srgbClr val="9F49E2">
                                <a:alpha val="50196"/>
                              </a:srgbClr>
                            </a:solidFill>
                            <a:ln w="25400" cap="flat" cmpd="sng" algn="ctr">
                              <a:solidFill>
                                <a:srgbClr val="4F81BD">
                                  <a:shade val="50000"/>
                                </a:srgbClr>
                              </a:solidFill>
                              <a:prstDash val="solid"/>
                            </a:ln>
                            <a:effectLst/>
                          </p:spPr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defRPr/>
                              </a:pPr>
                              <a:endParaRPr lang="en-US" kern="0" dirty="0">
                                <a:solidFill>
                                  <a:sysClr val="windowText" lastClr="000000"/>
                                </a:solidFill>
                                <a:latin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25" name="Text Box 47">
                              <a:extLst>
                                <a:ext uri="{FF2B5EF4-FFF2-40B4-BE49-F238E27FC236}">
                                  <a16:creationId xmlns:a16="http://schemas.microsoft.com/office/drawing/2014/main" id="{00B914D8-0AED-DD53-9D86-45804E542C78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356861" y="154452"/>
                              <a:ext cx="3891139" cy="379034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algn="ctr">
                                <a:defRPr/>
                              </a:pPr>
                              <a:r>
                                <a:rPr lang="en-US" sz="2400" b="1" kern="0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Equine-assisted Services</a:t>
                              </a:r>
                              <a:endParaRPr lang="en-US" sz="2400" kern="0" dirty="0"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</p:grpSp>
            <p:sp>
              <p:nvSpPr>
                <p:cNvPr id="10" name="Text Box 48">
                  <a:extLst>
                    <a:ext uri="{FF2B5EF4-FFF2-40B4-BE49-F238E27FC236}">
                      <a16:creationId xmlns:a16="http://schemas.microsoft.com/office/drawing/2014/main" id="{C05CA0B7-4D25-D53E-0E67-47DF29AFDC11}"/>
                    </a:ext>
                  </a:extLst>
                </p:cNvPr>
                <p:cNvSpPr txBox="1"/>
                <p:nvPr/>
              </p:nvSpPr>
              <p:spPr>
                <a:xfrm>
                  <a:off x="2607312" y="463215"/>
                  <a:ext cx="1545834" cy="29938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defRPr/>
                  </a:pPr>
                  <a:r>
                    <a:rPr lang="en-US" sz="2800" b="1" kern="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LEARNING</a:t>
                  </a:r>
                  <a:endParaRPr lang="en-US" sz="2800" kern="0" dirty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5917215-BBBC-2EFE-379D-6F812C98EEB1}"/>
                </a:ext>
              </a:extLst>
            </p:cNvPr>
            <p:cNvSpPr txBox="1"/>
            <p:nvPr/>
          </p:nvSpPr>
          <p:spPr>
            <a:xfrm>
              <a:off x="899089" y="5710893"/>
              <a:ext cx="7238999" cy="553998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1000" dirty="0"/>
                <a:t>Wood W, </a:t>
              </a:r>
              <a:r>
                <a:rPr lang="en-US" sz="1000" dirty="0" err="1"/>
                <a:t>Alm</a:t>
              </a:r>
              <a:r>
                <a:rPr lang="en-US" sz="1000" dirty="0"/>
                <a:t> K, Benjamin J, Thomas L, Anderson D, Pohl L, Kane M. Optimal Terminology for Services in the United States That Incorporate Horses to Benefit People: A Consensus Document. J Altern Complement Med. 2021 Jan;27(1):88-95. </a:t>
              </a:r>
              <a:r>
                <a:rPr lang="en-US" sz="1000" dirty="0" err="1"/>
                <a:t>doi</a:t>
              </a:r>
              <a:r>
                <a:rPr lang="en-US" sz="1000" dirty="0"/>
                <a:t>: 10.1089/acm.2020.0415. </a:t>
              </a:r>
              <a:r>
                <a:rPr lang="en-US" sz="1000" dirty="0" err="1"/>
                <a:t>Epub</a:t>
              </a:r>
              <a:r>
                <a:rPr lang="en-US" sz="1000" dirty="0"/>
                <a:t> 2020 Nov 26. PMID: 33252244.</a:t>
              </a:r>
            </a:p>
          </p:txBody>
        </p: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8FD49EE-393A-22D0-CFF9-84B76BA58F2E}"/>
              </a:ext>
            </a:extLst>
          </p:cNvPr>
          <p:cNvCxnSpPr>
            <a:cxnSpLocks/>
          </p:cNvCxnSpPr>
          <p:nvPr/>
        </p:nvCxnSpPr>
        <p:spPr>
          <a:xfrm flipV="1">
            <a:off x="7563417" y="4177537"/>
            <a:ext cx="245433" cy="2243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129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Trebuchet MS</vt:lpstr>
      <vt:lpstr>Office Theme</vt:lpstr>
      <vt:lpstr>Equine-Assisted Services  Refers to multiple services in which professionals incorporate horses to benefit humans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 bump</dc:creator>
  <cp:lastModifiedBy>karin bump</cp:lastModifiedBy>
  <cp:revision>1</cp:revision>
  <dcterms:created xsi:type="dcterms:W3CDTF">2025-07-18T15:21:45Z</dcterms:created>
  <dcterms:modified xsi:type="dcterms:W3CDTF">2025-07-18T15:26:16Z</dcterms:modified>
</cp:coreProperties>
</file>